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 id="2147483678" r:id="rId2"/>
  </p:sldMasterIdLst>
  <p:notesMasterIdLst>
    <p:notesMasterId r:id="rId57"/>
  </p:notesMasterIdLst>
  <p:sldIdLst>
    <p:sldId id="256" r:id="rId3"/>
    <p:sldId id="260" r:id="rId4"/>
    <p:sldId id="372" r:id="rId5"/>
    <p:sldId id="373" r:id="rId6"/>
    <p:sldId id="375" r:id="rId7"/>
    <p:sldId id="258" r:id="rId8"/>
    <p:sldId id="261" r:id="rId9"/>
    <p:sldId id="320" r:id="rId10"/>
    <p:sldId id="321" r:id="rId11"/>
    <p:sldId id="322" r:id="rId12"/>
    <p:sldId id="324" r:id="rId13"/>
    <p:sldId id="326" r:id="rId14"/>
    <p:sldId id="327" r:id="rId15"/>
    <p:sldId id="385" r:id="rId16"/>
    <p:sldId id="330" r:id="rId17"/>
    <p:sldId id="334" r:id="rId18"/>
    <p:sldId id="337" r:id="rId19"/>
    <p:sldId id="339" r:id="rId20"/>
    <p:sldId id="369" r:id="rId21"/>
    <p:sldId id="370" r:id="rId22"/>
    <p:sldId id="371" r:id="rId23"/>
    <p:sldId id="333" r:id="rId24"/>
    <p:sldId id="344" r:id="rId25"/>
    <p:sldId id="367" r:id="rId26"/>
    <p:sldId id="351" r:id="rId27"/>
    <p:sldId id="356" r:id="rId28"/>
    <p:sldId id="354" r:id="rId29"/>
    <p:sldId id="382" r:id="rId30"/>
    <p:sldId id="359" r:id="rId31"/>
    <p:sldId id="360" r:id="rId32"/>
    <p:sldId id="364" r:id="rId33"/>
    <p:sldId id="365" r:id="rId34"/>
    <p:sldId id="376" r:id="rId35"/>
    <p:sldId id="352" r:id="rId36"/>
    <p:sldId id="387" r:id="rId37"/>
    <p:sldId id="383" r:id="rId38"/>
    <p:sldId id="384" r:id="rId39"/>
    <p:sldId id="353" r:id="rId40"/>
    <p:sldId id="377" r:id="rId41"/>
    <p:sldId id="388" r:id="rId42"/>
    <p:sldId id="389" r:id="rId43"/>
    <p:sldId id="390" r:id="rId44"/>
    <p:sldId id="378" r:id="rId45"/>
    <p:sldId id="357" r:id="rId46"/>
    <p:sldId id="358" r:id="rId47"/>
    <p:sldId id="386" r:id="rId48"/>
    <p:sldId id="379" r:id="rId49"/>
    <p:sldId id="380" r:id="rId50"/>
    <p:sldId id="381" r:id="rId51"/>
    <p:sldId id="391" r:id="rId52"/>
    <p:sldId id="392" r:id="rId53"/>
    <p:sldId id="393" r:id="rId54"/>
    <p:sldId id="394" r:id="rId55"/>
    <p:sldId id="285" r:id="rId56"/>
  </p:sldIdLst>
  <p:sldSz cx="9144000" cy="5143500" type="screen16x9"/>
  <p:notesSz cx="6858000" cy="9144000"/>
  <p:embeddedFontLst>
    <p:embeddedFont>
      <p:font typeface="Bebas Neue" panose="020B0604020202020204" charset="0"/>
      <p:regular r:id="rId58"/>
    </p:embeddedFon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Consolas" panose="020B0609020204030204" pitchFamily="49" charset="0"/>
      <p:regular r:id="rId64"/>
      <p:bold r:id="rId65"/>
      <p:italic r:id="rId66"/>
      <p:boldItalic r:id="rId67"/>
    </p:embeddedFont>
    <p:embeddedFont>
      <p:font typeface="Nunito" pitchFamily="2" charset="0"/>
      <p:regular r:id="rId68"/>
      <p:bold r:id="rId69"/>
      <p:italic r:id="rId70"/>
      <p:boldItalic r:id="rId71"/>
    </p:embeddedFont>
    <p:embeddedFont>
      <p:font typeface="Odibee Sans" panose="020B0604020202020204" charset="0"/>
      <p:regular r:id="rId72"/>
    </p:embeddedFont>
    <p:embeddedFont>
      <p:font typeface="Open Sans" panose="020B0606030504020204" pitchFamily="34" charset="0"/>
      <p:regular r:id="rId73"/>
      <p:bold r:id="rId74"/>
      <p:italic r:id="rId75"/>
      <p:boldItalic r:id="rId76"/>
    </p:embeddedFont>
    <p:embeddedFont>
      <p:font typeface="PT Sans Narrow" panose="020B0506020203020204" pitchFamily="34" charset="0"/>
      <p:regular r:id="rId77"/>
      <p:bold r:id="rId78"/>
    </p:embeddedFont>
    <p:embeddedFont>
      <p:font typeface="Segoe UI Historic" panose="020B0502040204020203" pitchFamily="3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8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64017-0908-4103-BF31-B114B4E5E40E}" v="1417" dt="2021-12-08T05:52:59.947"/>
    <p1510:client id="{3FC2EFAA-71CE-4307-B7B0-7AEBF1422B8E}" v="2611" dt="2021-12-07T16:08:55.132"/>
  </p1510:revLst>
</p1510:revInfo>
</file>

<file path=ppt/tableStyles.xml><?xml version="1.0" encoding="utf-8"?>
<a:tblStyleLst xmlns:a="http://schemas.openxmlformats.org/drawingml/2006/main" def="{DC96AB62-F9EB-4887-82AD-50DAF2A0AF52}">
  <a:tblStyle styleId="{DC96AB62-F9EB-4887-82AD-50DAF2A0AF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4.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Cần</a:t>
            </a:r>
            <a:r>
              <a:rPr lang="en-US"/>
              <a:t> them slide </a:t>
            </a:r>
            <a:r>
              <a:rPr lang="en-US" err="1"/>
              <a:t>ưng</a:t>
            </a:r>
            <a:r>
              <a:rPr lang="en-US"/>
              <a:t> dung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94fe110c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94fe110c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 </a:t>
            </a:r>
            <a:r>
              <a:rPr lang="en-US" err="1"/>
              <a:t>Tích</a:t>
            </a:r>
            <a:r>
              <a:rPr lang="en-US"/>
              <a:t> </a:t>
            </a:r>
            <a:r>
              <a:rPr lang="en-US" err="1"/>
              <a:t>vô</a:t>
            </a:r>
            <a:r>
              <a:rPr lang="en-US"/>
              <a:t> </a:t>
            </a:r>
            <a:r>
              <a:rPr lang="en-US" err="1"/>
              <a:t>hướng</a:t>
            </a:r>
            <a:r>
              <a:rPr lang="en-US"/>
              <a:t> </a:t>
            </a:r>
            <a:r>
              <a:rPr lang="en-US" err="1"/>
              <a:t>trong</a:t>
            </a:r>
            <a:r>
              <a:rPr lang="en-US"/>
              <a:t> </a:t>
            </a:r>
            <a:r>
              <a:rPr lang="en-US" err="1"/>
              <a:t>toán</a:t>
            </a:r>
            <a:r>
              <a:rPr lang="en-US"/>
              <a:t> </a:t>
            </a:r>
            <a:r>
              <a:rPr lang="en-US" err="1"/>
              <a:t>học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2534a3b3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2534a3b3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Có</a:t>
            </a:r>
            <a:r>
              <a:rPr lang="en-US"/>
              <a:t> </a:t>
            </a:r>
            <a:r>
              <a:rPr lang="en-US" err="1"/>
              <a:t>thể</a:t>
            </a:r>
            <a:r>
              <a:rPr lang="en-US"/>
              <a:t> </a:t>
            </a:r>
            <a:r>
              <a:rPr lang="en-US" err="1"/>
              <a:t>ứng</a:t>
            </a:r>
            <a:r>
              <a:rPr lang="en-US"/>
              <a:t> </a:t>
            </a:r>
            <a:r>
              <a:rPr lang="en-US" err="1"/>
              <a:t>dụng</a:t>
            </a:r>
            <a:r>
              <a:rPr lang="en-US"/>
              <a:t> </a:t>
            </a:r>
            <a:r>
              <a:rPr lang="en-US" err="1"/>
              <a:t>tích</a:t>
            </a:r>
            <a:r>
              <a:rPr lang="en-US"/>
              <a:t> </a:t>
            </a:r>
            <a:r>
              <a:rPr lang="en-US" err="1"/>
              <a:t>vô</a:t>
            </a:r>
            <a:r>
              <a:rPr lang="en-US"/>
              <a:t> </a:t>
            </a:r>
            <a:r>
              <a:rPr lang="en-US" err="1"/>
              <a:t>hướng</a:t>
            </a:r>
            <a:r>
              <a:rPr lang="en-US"/>
              <a:t> </a:t>
            </a:r>
            <a:r>
              <a:rPr lang="en-US" err="1"/>
              <a:t>vào</a:t>
            </a:r>
            <a:r>
              <a:rPr lang="en-US"/>
              <a:t> </a:t>
            </a:r>
            <a:r>
              <a:rPr lang="en-US" err="1"/>
              <a:t>các</a:t>
            </a:r>
            <a:r>
              <a:rPr lang="en-US"/>
              <a:t> </a:t>
            </a:r>
            <a:r>
              <a:rPr lang="en-US" err="1"/>
              <a:t>bài</a:t>
            </a:r>
            <a:r>
              <a:rPr lang="en-US"/>
              <a:t> </a:t>
            </a:r>
            <a:r>
              <a:rPr lang="en-US" err="1"/>
              <a:t>toán</a:t>
            </a:r>
            <a:r>
              <a:rPr lang="en-US"/>
              <a:t> </a:t>
            </a:r>
            <a:r>
              <a:rPr lang="en-US" err="1"/>
              <a:t>về</a:t>
            </a:r>
            <a:r>
              <a:rPr lang="en-US"/>
              <a:t> </a:t>
            </a:r>
            <a:r>
              <a:rPr lang="en-US" err="1"/>
              <a:t>cơ</a:t>
            </a:r>
            <a:r>
              <a:rPr lang="en-US"/>
              <a:t> </a:t>
            </a:r>
            <a:r>
              <a:rPr lang="en-US" err="1"/>
              <a:t>học</a:t>
            </a:r>
            <a:r>
              <a:rPr lang="en-US"/>
              <a:t> </a:t>
            </a:r>
            <a:r>
              <a:rPr lang="en-US" err="1"/>
              <a:t>trong</a:t>
            </a:r>
            <a:r>
              <a:rPr lang="en-US"/>
              <a:t> </a:t>
            </a:r>
            <a:r>
              <a:rPr lang="en-US" err="1"/>
              <a:t>vật</a:t>
            </a:r>
            <a:r>
              <a:rPr lang="en-US"/>
              <a:t> </a:t>
            </a:r>
            <a:r>
              <a:rPr lang="en-US" err="1"/>
              <a:t>lý</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6acbaf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26acba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 </a:t>
            </a:r>
            <a:r>
              <a:rPr lang="en-US" err="1"/>
              <a:t>Độ</a:t>
            </a:r>
            <a:r>
              <a:rPr lang="en-US"/>
              <a:t> </a:t>
            </a:r>
            <a:r>
              <a:rPr lang="en-US" err="1"/>
              <a:t>dài</a:t>
            </a:r>
            <a:r>
              <a:rPr lang="en-US"/>
              <a:t> </a:t>
            </a:r>
            <a:r>
              <a:rPr lang="en-US" err="1"/>
              <a:t>của</a:t>
            </a:r>
            <a:r>
              <a:rPr lang="en-US"/>
              <a:t> 1 </a:t>
            </a:r>
            <a:r>
              <a:rPr lang="en-US" err="1"/>
              <a:t>vecto</a:t>
            </a:r>
            <a:endParaRPr lang="en-US"/>
          </a:p>
          <a:p>
            <a:pPr marL="0" lvl="0" indent="0" algn="l" rtl="0">
              <a:spcBef>
                <a:spcPts val="0"/>
              </a:spcBef>
              <a:spcAft>
                <a:spcPts val="0"/>
              </a:spcAft>
              <a:buNone/>
            </a:pPr>
            <a:r>
              <a:rPr lang="en-US"/>
              <a:t>6 </a:t>
            </a:r>
            <a:r>
              <a:rPr lang="en-US" err="1"/>
              <a:t>góc</a:t>
            </a:r>
            <a:r>
              <a:rPr lang="en-US"/>
              <a:t> </a:t>
            </a:r>
            <a:r>
              <a:rPr lang="en-US" err="1"/>
              <a:t>giữa</a:t>
            </a:r>
            <a:r>
              <a:rPr lang="en-US"/>
              <a:t> 2 </a:t>
            </a:r>
            <a:r>
              <a:rPr lang="en-US" err="1"/>
              <a:t>vecto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27542594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b27542594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Dẫn</a:t>
            </a:r>
            <a:r>
              <a:rPr lang="en-US"/>
              <a:t> </a:t>
            </a:r>
            <a:r>
              <a:rPr lang="en-US" err="1"/>
              <a:t>dắt</a:t>
            </a:r>
            <a:r>
              <a:rPr lang="en-US"/>
              <a:t>: </a:t>
            </a:r>
            <a:r>
              <a:rPr lang="en-US" err="1"/>
              <a:t>tích</a:t>
            </a:r>
            <a:r>
              <a:rPr lang="en-US"/>
              <a:t> </a:t>
            </a:r>
            <a:r>
              <a:rPr lang="en-US" err="1"/>
              <a:t>có</a:t>
            </a:r>
            <a:r>
              <a:rPr lang="en-US"/>
              <a:t> </a:t>
            </a:r>
            <a:r>
              <a:rPr lang="en-US" err="1"/>
              <a:t>hướng</a:t>
            </a:r>
            <a:r>
              <a:rPr lang="en-US"/>
              <a:t> </a:t>
            </a:r>
            <a:r>
              <a:rPr lang="en-US" err="1"/>
              <a:t>có</a:t>
            </a:r>
            <a:r>
              <a:rPr lang="en-US"/>
              <a:t> </a:t>
            </a:r>
            <a:r>
              <a:rPr lang="en-US" err="1"/>
              <a:t>thể</a:t>
            </a:r>
            <a:r>
              <a:rPr lang="en-US"/>
              <a:t> dung </a:t>
            </a:r>
            <a:r>
              <a:rPr lang="en-US" err="1"/>
              <a:t>để</a:t>
            </a:r>
            <a:r>
              <a:rPr lang="en-US"/>
              <a:t> </a:t>
            </a:r>
            <a:r>
              <a:rPr lang="en-US" err="1"/>
              <a:t>ktra</a:t>
            </a:r>
            <a:r>
              <a:rPr lang="en-US"/>
              <a:t> 3 </a:t>
            </a:r>
            <a:r>
              <a:rPr lang="en-US" err="1"/>
              <a:t>điểm</a:t>
            </a:r>
            <a:r>
              <a:rPr lang="en-US"/>
              <a:t> </a:t>
            </a:r>
            <a:r>
              <a:rPr lang="en-US" err="1"/>
              <a:t>bất</a:t>
            </a:r>
            <a:r>
              <a:rPr lang="en-US"/>
              <a:t> </a:t>
            </a:r>
            <a:r>
              <a:rPr lang="en-US" err="1"/>
              <a:t>kì</a:t>
            </a:r>
            <a:r>
              <a:rPr lang="en-US"/>
              <a:t>  </a:t>
            </a:r>
            <a:r>
              <a:rPr lang="en-US" err="1"/>
              <a:t>ktra</a:t>
            </a:r>
            <a:r>
              <a:rPr lang="en-US"/>
              <a:t> </a:t>
            </a:r>
            <a:r>
              <a:rPr lang="en-US" err="1"/>
              <a:t>thử</a:t>
            </a:r>
            <a:r>
              <a:rPr lang="en-US"/>
              <a:t> 3 </a:t>
            </a:r>
            <a:r>
              <a:rPr lang="en-US" err="1"/>
              <a:t>điểm</a:t>
            </a:r>
            <a:r>
              <a:rPr lang="en-US"/>
              <a:t> </a:t>
            </a:r>
            <a:r>
              <a:rPr lang="en-US" err="1"/>
              <a:t>đó</a:t>
            </a:r>
            <a:r>
              <a:rPr lang="en-US"/>
              <a:t> </a:t>
            </a:r>
            <a:r>
              <a:rPr lang="en-US" err="1"/>
              <a:t>có</a:t>
            </a:r>
            <a:r>
              <a:rPr lang="en-US"/>
              <a:t> </a:t>
            </a:r>
            <a:r>
              <a:rPr lang="en-US" err="1"/>
              <a:t>đi</a:t>
            </a:r>
            <a:r>
              <a:rPr lang="en-US"/>
              <a:t> </a:t>
            </a:r>
            <a:r>
              <a:rPr lang="en-US" err="1"/>
              <a:t>theo</a:t>
            </a:r>
            <a:r>
              <a:rPr lang="en-US"/>
              <a:t> </a:t>
            </a:r>
            <a:r>
              <a:rPr lang="en-US" err="1"/>
              <a:t>chiều</a:t>
            </a:r>
            <a:r>
              <a:rPr lang="en-US"/>
              <a:t> </a:t>
            </a:r>
            <a:r>
              <a:rPr lang="en-US" err="1"/>
              <a:t>kim</a:t>
            </a:r>
            <a:r>
              <a:rPr lang="en-US"/>
              <a:t> </a:t>
            </a:r>
            <a:r>
              <a:rPr lang="en-US" err="1"/>
              <a:t>đồng</a:t>
            </a:r>
            <a:r>
              <a:rPr lang="en-US"/>
              <a:t> </a:t>
            </a:r>
            <a:r>
              <a:rPr lang="en-US" err="1"/>
              <a:t>hồ</a:t>
            </a:r>
            <a:r>
              <a:rPr lang="en-US"/>
              <a:t> hay </a:t>
            </a:r>
            <a:r>
              <a:rPr lang="en-US" err="1"/>
              <a:t>không</a:t>
            </a:r>
            <a:r>
              <a:rPr lang="en-US"/>
              <a:t>, </a:t>
            </a:r>
            <a:r>
              <a:rPr lang="en-US" err="1"/>
              <a:t>áp</a:t>
            </a:r>
            <a:r>
              <a:rPr lang="en-US"/>
              <a:t> </a:t>
            </a:r>
            <a:r>
              <a:rPr lang="en-US" err="1"/>
              <a:t>dụng</a:t>
            </a:r>
            <a:r>
              <a:rPr lang="en-US"/>
              <a:t> </a:t>
            </a:r>
            <a:r>
              <a:rPr lang="en-US" err="1"/>
              <a:t>trong</a:t>
            </a:r>
            <a:r>
              <a:rPr lang="en-US"/>
              <a:t> convex hull </a:t>
            </a:r>
            <a:r>
              <a:rPr lang="en-US" err="1"/>
              <a:t>tí</a:t>
            </a:r>
            <a:r>
              <a:rPr lang="en-US"/>
              <a:t> </a:t>
            </a:r>
            <a:r>
              <a:rPr lang="en-US" err="1"/>
              <a:t>nữa</a:t>
            </a:r>
            <a:r>
              <a:rPr lang="en-US"/>
              <a:t> </a:t>
            </a:r>
            <a:r>
              <a:rPr lang="en-US" err="1"/>
              <a:t>Hưng</a:t>
            </a:r>
            <a:r>
              <a:rPr lang="en-US"/>
              <a:t> </a:t>
            </a:r>
            <a:r>
              <a:rPr lang="en-US" err="1"/>
              <a:t>sẽ</a:t>
            </a:r>
            <a:r>
              <a:rPr lang="en-US"/>
              <a:t> </a:t>
            </a:r>
            <a:r>
              <a:rPr lang="en-US" err="1"/>
              <a:t>trình</a:t>
            </a:r>
            <a:r>
              <a:rPr lang="en-US"/>
              <a:t> </a:t>
            </a:r>
            <a:r>
              <a:rPr lang="en-US" err="1"/>
              <a:t>bày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2534a3b3a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2534a3b3a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t>
            </a:r>
            <a:r>
              <a:rPr lang="en-US" err="1"/>
              <a:t>lần</a:t>
            </a:r>
            <a:r>
              <a:rPr lang="en-US"/>
              <a:t> </a:t>
            </a:r>
            <a:r>
              <a:rPr lang="en-US" err="1"/>
              <a:t>Diện</a:t>
            </a:r>
            <a:r>
              <a:rPr lang="en-US"/>
              <a:t> </a:t>
            </a:r>
            <a:r>
              <a:rPr lang="en-US" err="1"/>
              <a:t>tích</a:t>
            </a:r>
            <a:r>
              <a:rPr lang="en-US"/>
              <a:t> </a:t>
            </a:r>
            <a:r>
              <a:rPr lang="en-US" err="1"/>
              <a:t>có</a:t>
            </a:r>
            <a:r>
              <a:rPr lang="en-US"/>
              <a:t> </a:t>
            </a:r>
            <a:r>
              <a:rPr lang="en-US" err="1"/>
              <a:t>dấu</a:t>
            </a:r>
            <a:endParaRPr/>
          </a:p>
        </p:txBody>
      </p:sp>
    </p:spTree>
    <p:extLst>
      <p:ext uri="{BB962C8B-B14F-4D97-AF65-F5344CB8AC3E}">
        <p14:creationId xmlns:p14="http://schemas.microsoft.com/office/powerpoint/2010/main" val="370295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9 </a:t>
            </a:r>
            <a:r>
              <a:rPr lang="en-US" err="1"/>
              <a:t>Khoảng</a:t>
            </a:r>
            <a:r>
              <a:rPr lang="en-US"/>
              <a:t> </a:t>
            </a:r>
            <a:r>
              <a:rPr lang="en-US" err="1"/>
              <a:t>cách</a:t>
            </a:r>
            <a:r>
              <a:rPr lang="en-US"/>
              <a:t> </a:t>
            </a:r>
            <a:r>
              <a:rPr lang="en-US" err="1"/>
              <a:t>từ</a:t>
            </a:r>
            <a:r>
              <a:rPr lang="en-US"/>
              <a:t> 1 </a:t>
            </a:r>
            <a:r>
              <a:rPr lang="en-US" err="1"/>
              <a:t>điểm</a:t>
            </a:r>
            <a:r>
              <a:rPr lang="en-US"/>
              <a:t> </a:t>
            </a:r>
            <a:r>
              <a:rPr lang="en-US" err="1"/>
              <a:t>đến</a:t>
            </a:r>
            <a:r>
              <a:rPr lang="en-US"/>
              <a:t> 1 </a:t>
            </a:r>
            <a:r>
              <a:rPr lang="en-US" err="1"/>
              <a:t>đường</a:t>
            </a:r>
            <a:r>
              <a:rPr lang="en-US"/>
              <a:t> </a:t>
            </a:r>
            <a:r>
              <a:rPr lang="en-US" err="1"/>
              <a:t>thẳng</a:t>
            </a:r>
            <a:endParaRPr lang="en-US"/>
          </a:p>
          <a:p>
            <a:pPr marL="0" lvl="0" indent="0" algn="l" rtl="0">
              <a:spcBef>
                <a:spcPts val="0"/>
              </a:spcBef>
              <a:spcAft>
                <a:spcPts val="0"/>
              </a:spcAft>
              <a:buNone/>
            </a:pPr>
            <a:r>
              <a:rPr lang="en-US"/>
              <a:t>Ở slide </a:t>
            </a:r>
            <a:r>
              <a:rPr lang="en-US" err="1"/>
              <a:t>này</a:t>
            </a:r>
            <a:r>
              <a:rPr lang="en-US"/>
              <a:t> </a:t>
            </a:r>
            <a:r>
              <a:rPr lang="en-US" err="1"/>
              <a:t>là</a:t>
            </a:r>
            <a:r>
              <a:rPr lang="en-US"/>
              <a:t> </a:t>
            </a:r>
            <a:r>
              <a:rPr lang="en-US" err="1"/>
              <a:t>ax+by-c</a:t>
            </a:r>
            <a:r>
              <a:rPr lang="en-US"/>
              <a:t>=0 </a:t>
            </a:r>
            <a:r>
              <a:rPr lang="en-US" err="1"/>
              <a:t>nên</a:t>
            </a:r>
            <a:r>
              <a:rPr lang="en-US"/>
              <a:t> </a:t>
            </a:r>
            <a:r>
              <a:rPr lang="en-US" err="1"/>
              <a:t>trong</a:t>
            </a:r>
            <a:r>
              <a:rPr lang="en-US"/>
              <a:t> </a:t>
            </a:r>
            <a:r>
              <a:rPr lang="en-US" err="1"/>
              <a:t>công</a:t>
            </a:r>
            <a:r>
              <a:rPr lang="en-US"/>
              <a:t> </a:t>
            </a:r>
            <a:r>
              <a:rPr lang="en-US" err="1"/>
              <a:t>thức</a:t>
            </a:r>
            <a:r>
              <a:rPr lang="en-US"/>
              <a:t> </a:t>
            </a:r>
            <a:r>
              <a:rPr lang="en-US" err="1"/>
              <a:t>dist</a:t>
            </a:r>
            <a:r>
              <a:rPr lang="en-US"/>
              <a:t> </a:t>
            </a:r>
            <a:r>
              <a:rPr lang="en-US" err="1"/>
              <a:t>là</a:t>
            </a:r>
            <a:r>
              <a:rPr lang="en-US"/>
              <a:t> </a:t>
            </a:r>
            <a:r>
              <a:rPr lang="en-US" err="1"/>
              <a:t>dấu</a:t>
            </a:r>
            <a:r>
              <a:rPr lang="en-US"/>
              <a:t> </a:t>
            </a:r>
            <a:r>
              <a:rPr lang="en-US" err="1"/>
              <a:t>trừ</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11. </a:t>
            </a:r>
            <a:r>
              <a:rPr lang="en-US" err="1"/>
              <a:t>Có</a:t>
            </a:r>
            <a:r>
              <a:rPr lang="en-US"/>
              <a:t> </a:t>
            </a:r>
            <a:r>
              <a:rPr lang="en-US" err="1"/>
              <a:t>mấy</a:t>
            </a:r>
            <a:r>
              <a:rPr lang="en-US"/>
              <a:t> </a:t>
            </a:r>
            <a:r>
              <a:rPr lang="en-US" err="1"/>
              <a:t>vị</a:t>
            </a:r>
            <a:r>
              <a:rPr lang="en-US"/>
              <a:t> </a:t>
            </a:r>
            <a:r>
              <a:rPr lang="en-US" err="1"/>
              <a:t>trí</a:t>
            </a:r>
            <a:r>
              <a:rPr lang="en-US"/>
              <a:t> </a:t>
            </a:r>
            <a:r>
              <a:rPr lang="en-US" err="1"/>
              <a:t>tương</a:t>
            </a:r>
            <a:r>
              <a:rPr lang="en-US"/>
              <a:t> </a:t>
            </a:r>
            <a:r>
              <a:rPr lang="en-US" err="1"/>
              <a:t>đối</a:t>
            </a:r>
            <a:r>
              <a:rPr lang="en-US"/>
              <a:t> </a:t>
            </a:r>
            <a:r>
              <a:rPr lang="en-US" err="1"/>
              <a:t>giữa</a:t>
            </a:r>
            <a:r>
              <a:rPr lang="en-US"/>
              <a:t> 2 </a:t>
            </a:r>
            <a:r>
              <a:rPr lang="en-US" err="1"/>
              <a:t>đường</a:t>
            </a:r>
            <a:r>
              <a:rPr lang="en-US"/>
              <a:t> </a:t>
            </a:r>
            <a:r>
              <a:rPr lang="en-US" err="1"/>
              <a:t>thẳng</a:t>
            </a:r>
            <a:r>
              <a:rPr lang="en-US"/>
              <a:t> ?</a:t>
            </a:r>
            <a:endParaRPr/>
          </a:p>
        </p:txBody>
      </p:sp>
    </p:spTree>
    <p:extLst>
      <p:ext uri="{BB962C8B-B14F-4D97-AF65-F5344CB8AC3E}">
        <p14:creationId xmlns:p14="http://schemas.microsoft.com/office/powerpoint/2010/main" val="190208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060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44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Xong</a:t>
            </a:r>
            <a:r>
              <a:rPr lang="en-US"/>
              <a:t> slide </a:t>
            </a:r>
            <a:r>
              <a:rPr lang="en-US" err="1"/>
              <a:t>này</a:t>
            </a:r>
            <a:r>
              <a:rPr lang="en-US"/>
              <a:t> </a:t>
            </a:r>
            <a:r>
              <a:rPr lang="en-US" err="1"/>
              <a:t>làm</a:t>
            </a:r>
            <a:r>
              <a:rPr lang="en-US"/>
              <a:t> 1 </a:t>
            </a:r>
            <a:r>
              <a:rPr lang="en-US" err="1"/>
              <a:t>ví</a:t>
            </a:r>
            <a:r>
              <a:rPr lang="en-US"/>
              <a:t> </a:t>
            </a:r>
            <a:r>
              <a:rPr lang="en-US" err="1"/>
              <a:t>dụ</a:t>
            </a:r>
            <a:endParaRPr lang="en-US"/>
          </a:p>
          <a:p>
            <a:pPr marL="0" lvl="0" indent="0" algn="l" rtl="0">
              <a:spcBef>
                <a:spcPts val="0"/>
              </a:spcBef>
              <a:spcAft>
                <a:spcPts val="0"/>
              </a:spcAft>
              <a:buNone/>
            </a:pPr>
            <a:r>
              <a:rPr lang="en-US" err="1"/>
              <a:t>Đưa</a:t>
            </a:r>
            <a:r>
              <a:rPr lang="en-US"/>
              <a:t> ra </a:t>
            </a:r>
            <a:r>
              <a:rPr lang="en-US" err="1"/>
              <a:t>thông</a:t>
            </a:r>
            <a:r>
              <a:rPr lang="en-US"/>
              <a:t> </a:t>
            </a:r>
            <a:r>
              <a:rPr lang="en-US" err="1"/>
              <a:t>số</a:t>
            </a:r>
            <a:r>
              <a:rPr lang="en-US"/>
              <a:t>, </a:t>
            </a:r>
            <a:r>
              <a:rPr lang="en-US" err="1"/>
              <a:t>vẽ</a:t>
            </a:r>
            <a:r>
              <a:rPr lang="en-US"/>
              <a:t> </a:t>
            </a:r>
            <a:r>
              <a:rPr lang="en-US" err="1"/>
              <a:t>hình</a:t>
            </a:r>
            <a:r>
              <a:rPr lang="en-US"/>
              <a:t> </a:t>
            </a:r>
            <a:r>
              <a:rPr lang="en-US" err="1"/>
              <a:t>cụ</a:t>
            </a:r>
            <a:r>
              <a:rPr lang="en-US"/>
              <a:t> </a:t>
            </a:r>
            <a:r>
              <a:rPr lang="en-US" err="1"/>
              <a:t>thể</a:t>
            </a:r>
            <a:r>
              <a:rPr lang="en-US"/>
              <a:t> </a:t>
            </a:r>
            <a:r>
              <a:rPr lang="en-US" err="1"/>
              <a:t>nhờ</a:t>
            </a:r>
            <a:r>
              <a:rPr lang="en-US"/>
              <a:t> </a:t>
            </a:r>
            <a:r>
              <a:rPr lang="en-US" err="1"/>
              <a:t>mn</a:t>
            </a:r>
            <a:r>
              <a:rPr lang="en-US"/>
              <a:t> </a:t>
            </a:r>
            <a:r>
              <a:rPr lang="en-US" err="1"/>
              <a:t>giải</a:t>
            </a:r>
            <a:endParaRPr lang="en-US"/>
          </a:p>
        </p:txBody>
      </p:sp>
    </p:spTree>
    <p:extLst>
      <p:ext uri="{BB962C8B-B14F-4D97-AF65-F5344CB8AC3E}">
        <p14:creationId xmlns:p14="http://schemas.microsoft.com/office/powerpoint/2010/main" val="151058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daa80c8bc4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daa80c8bc4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98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892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Liệt</a:t>
            </a:r>
            <a:r>
              <a:rPr lang="en-US"/>
              <a:t> </a:t>
            </a:r>
            <a:r>
              <a:rPr lang="en-US" err="1"/>
              <a:t>kê</a:t>
            </a:r>
            <a:r>
              <a:rPr lang="en-US"/>
              <a:t> 1 </a:t>
            </a:r>
            <a:r>
              <a:rPr lang="en-US" err="1"/>
              <a:t>vài</a:t>
            </a:r>
            <a:r>
              <a:rPr lang="en-US"/>
              <a:t> </a:t>
            </a:r>
            <a:r>
              <a:rPr lang="en-US" err="1"/>
              <a:t>hàm</a:t>
            </a:r>
            <a:r>
              <a:rPr lang="en-US"/>
              <a:t> </a:t>
            </a:r>
            <a:r>
              <a:rPr lang="en-US" err="1"/>
              <a:t>khoảng</a:t>
            </a:r>
            <a:r>
              <a:rPr lang="en-US"/>
              <a:t> </a:t>
            </a:r>
            <a:r>
              <a:rPr lang="en-US" err="1"/>
              <a:t>cách</a:t>
            </a:r>
            <a:r>
              <a:rPr lang="en-US"/>
              <a:t>, bao </a:t>
            </a:r>
            <a:r>
              <a:rPr lang="en-US" err="1"/>
              <a:t>nhiêu</a:t>
            </a:r>
            <a:r>
              <a:rPr lang="en-US"/>
              <a:t> </a:t>
            </a:r>
            <a:r>
              <a:rPr lang="en-US" err="1"/>
              <a:t>khoảng</a:t>
            </a:r>
            <a:r>
              <a:rPr lang="en-US"/>
              <a:t> </a:t>
            </a:r>
            <a:r>
              <a:rPr lang="en-US" err="1"/>
              <a:t>cách</a:t>
            </a:r>
            <a:r>
              <a:rPr lang="en-US"/>
              <a:t> </a:t>
            </a:r>
            <a:r>
              <a:rPr lang="en-US" err="1"/>
              <a:t>là</a:t>
            </a:r>
            <a:r>
              <a:rPr lang="en-US"/>
              <a:t> bao </a:t>
            </a:r>
            <a:r>
              <a:rPr lang="en-US" err="1"/>
              <a:t>nhiêu</a:t>
            </a:r>
            <a:r>
              <a:rPr lang="en-US"/>
              <a:t> </a:t>
            </a:r>
            <a:r>
              <a:rPr lang="en-US" err="1"/>
              <a:t>điểm</a:t>
            </a:r>
            <a:r>
              <a:rPr lang="en-US"/>
              <a:t>.</a:t>
            </a:r>
          </a:p>
          <a:p>
            <a:pPr marL="0" lvl="0" indent="0" algn="l" rtl="0">
              <a:spcBef>
                <a:spcPts val="0"/>
              </a:spcBef>
              <a:spcAft>
                <a:spcPts val="0"/>
              </a:spcAft>
              <a:buNone/>
            </a:pPr>
            <a:r>
              <a:rPr lang="en-US"/>
              <a:t>3 team </a:t>
            </a:r>
            <a:r>
              <a:rPr lang="en-US" err="1"/>
              <a:t>đầu</a:t>
            </a:r>
            <a:r>
              <a:rPr lang="en-US"/>
              <a:t> </a:t>
            </a:r>
            <a:r>
              <a:rPr lang="en-US" err="1"/>
              <a:t>đúng</a:t>
            </a:r>
            <a:r>
              <a:rPr lang="en-US"/>
              <a:t> bao </a:t>
            </a:r>
            <a:r>
              <a:rPr lang="en-US" err="1"/>
              <a:t>nhiêu</a:t>
            </a:r>
            <a:r>
              <a:rPr lang="en-US"/>
              <a:t> </a:t>
            </a:r>
            <a:r>
              <a:rPr lang="en-US" err="1"/>
              <a:t>cộng</a:t>
            </a:r>
            <a:r>
              <a:rPr lang="en-US"/>
              <a:t> bao </a:t>
            </a:r>
            <a:r>
              <a:rPr lang="en-US" err="1"/>
              <a:t>nhiêu</a:t>
            </a:r>
            <a:r>
              <a:rPr lang="en-US"/>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133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err="1"/>
              <a:t>Áp</a:t>
            </a:r>
            <a:r>
              <a:rPr lang="en-US"/>
              <a:t> </a:t>
            </a:r>
            <a:r>
              <a:rPr lang="en-US" err="1"/>
              <a:t>dụng</a:t>
            </a:r>
            <a:r>
              <a:rPr lang="en-US"/>
              <a:t> </a:t>
            </a:r>
            <a:r>
              <a:rPr lang="en-US" err="1"/>
              <a:t>vào</a:t>
            </a:r>
            <a:r>
              <a:rPr lang="en-US"/>
              <a:t> KNN</a:t>
            </a:r>
          </a:p>
        </p:txBody>
      </p:sp>
    </p:spTree>
    <p:extLst>
      <p:ext uri="{BB962C8B-B14F-4D97-AF65-F5344CB8AC3E}">
        <p14:creationId xmlns:p14="http://schemas.microsoft.com/office/powerpoint/2010/main" val="14748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31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254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330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daa80c8bc4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daa80c8bc4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50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1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dca4a8c5c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dca4a8c5c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004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706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275452a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275452a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830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0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14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575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938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27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014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213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9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daa80c8bc4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daa80c8bc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2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75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962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552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29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835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33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791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723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866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66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754259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754259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https://quizizz.com/join/https://quizizz.com/join/</a:t>
            </a:r>
          </a:p>
        </p:txBody>
      </p:sp>
    </p:spTree>
    <p:extLst>
      <p:ext uri="{BB962C8B-B14F-4D97-AF65-F5344CB8AC3E}">
        <p14:creationId xmlns:p14="http://schemas.microsoft.com/office/powerpoint/2010/main" val="3067053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113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856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893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053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aa80c8bc4_0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aa80c8bc4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ca4a8c5c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ca4a8c5c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Đưa</a:t>
            </a:r>
            <a:r>
              <a:rPr lang="en-US"/>
              <a:t> </a:t>
            </a:r>
            <a:r>
              <a:rPr lang="en-US" err="1"/>
              <a:t>vào</a:t>
            </a:r>
            <a:r>
              <a:rPr lang="en-US"/>
              <a:t> </a:t>
            </a:r>
            <a:r>
              <a:rPr lang="en-US" err="1"/>
              <a:t>phần</a:t>
            </a:r>
            <a:r>
              <a:rPr lang="en-US"/>
              <a:t> warm-up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500a0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500a0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a:t>
            </a:r>
            <a:r>
              <a:rPr lang="en-US" err="1"/>
              <a:t>Định</a:t>
            </a:r>
            <a:r>
              <a:rPr lang="en-US"/>
              <a:t> </a:t>
            </a:r>
            <a:r>
              <a:rPr lang="en-US" err="1"/>
              <a:t>nghĩa</a:t>
            </a:r>
            <a:r>
              <a:rPr lang="en-US"/>
              <a:t> </a:t>
            </a:r>
            <a:r>
              <a:rPr lang="en-US" err="1"/>
              <a:t>vecto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94fe110c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94fe110c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a:t>
            </a:r>
            <a:r>
              <a:rPr lang="en-US" err="1"/>
              <a:t>Nhân</a:t>
            </a:r>
            <a:r>
              <a:rPr lang="en-US"/>
              <a:t> </a:t>
            </a:r>
            <a:r>
              <a:rPr lang="en-US" err="1"/>
              <a:t>vecto</a:t>
            </a:r>
            <a:r>
              <a:rPr lang="en-US"/>
              <a:t> </a:t>
            </a:r>
            <a:r>
              <a:rPr lang="en-US" err="1"/>
              <a:t>với</a:t>
            </a:r>
            <a:r>
              <a:rPr lang="en-US"/>
              <a:t> </a:t>
            </a:r>
            <a:r>
              <a:rPr lang="en-US" err="1"/>
              <a:t>cho</a:t>
            </a:r>
            <a:r>
              <a:rPr lang="en-US"/>
              <a:t> </a:t>
            </a:r>
            <a:r>
              <a:rPr lang="en-US" err="1"/>
              <a:t>một</a:t>
            </a:r>
            <a:r>
              <a:rPr lang="en-US"/>
              <a:t> </a:t>
            </a:r>
            <a:r>
              <a:rPr lang="en-US" err="1"/>
              <a:t>số</a:t>
            </a:r>
            <a:r>
              <a:rPr lang="en-US"/>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9500" y="0"/>
            <a:ext cx="9280299" cy="5143438"/>
            <a:chOff x="-99500" y="0"/>
            <a:chExt cx="9280299" cy="5143438"/>
          </a:xfrm>
        </p:grpSpPr>
        <p:sp>
          <p:nvSpPr>
            <p:cNvPr id="10" name="Google Shape;10;p2"/>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800" b="1">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2"/>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b="1">
                <a:latin typeface="Odibee Sans"/>
                <a:ea typeface="Odibee Sans"/>
                <a:cs typeface="Odibee Sans"/>
                <a:sym typeface="Odibe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2"/>
          <p:cNvSpPr txBox="1">
            <a:spLocks noGrp="1"/>
          </p:cNvSpPr>
          <p:nvPr>
            <p:ph type="subTitle" idx="2"/>
          </p:nvPr>
        </p:nvSpPr>
        <p:spPr>
          <a:xfrm>
            <a:off x="6955350" y="250175"/>
            <a:ext cx="1468500" cy="67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400" b="1">
                <a:latin typeface="Odibee Sans"/>
                <a:ea typeface="Odibee Sans"/>
                <a:cs typeface="Odibee Sans"/>
                <a:sym typeface="Odibee Sans"/>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56" name="Google Shape;56;p2"/>
          <p:cNvSpPr/>
          <p:nvPr/>
        </p:nvSpPr>
        <p:spPr>
          <a:xfrm>
            <a:off x="585888" y="-1093962"/>
            <a:ext cx="1149000" cy="229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13511" y="35711"/>
            <a:ext cx="875098" cy="697376"/>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25301" y="40649"/>
            <a:ext cx="863221" cy="687668"/>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204072" y="907737"/>
            <a:ext cx="162876" cy="28851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53821" y="907737"/>
            <a:ext cx="162876" cy="28851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078929" y="907737"/>
            <a:ext cx="162909" cy="28851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514300" y="-43792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94863" y="3229838"/>
            <a:ext cx="1354800" cy="1751375"/>
            <a:chOff x="194863" y="3229838"/>
            <a:chExt cx="1354800" cy="1751375"/>
          </a:xfrm>
        </p:grpSpPr>
        <p:sp>
          <p:nvSpPr>
            <p:cNvPr id="64" name="Google Shape;64;p2"/>
            <p:cNvSpPr/>
            <p:nvPr/>
          </p:nvSpPr>
          <p:spPr>
            <a:xfrm>
              <a:off x="194863" y="322985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4863" y="362584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94863" y="402183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4863" y="4417822"/>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94863" y="4813813"/>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885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85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5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885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85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3822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822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3822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3822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822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2"/>
          <p:cNvSpPr/>
          <p:nvPr/>
        </p:nvSpPr>
        <p:spPr>
          <a:xfrm>
            <a:off x="7472404" y="4027598"/>
            <a:ext cx="156375" cy="155882"/>
          </a:xfrm>
          <a:custGeom>
            <a:avLst/>
            <a:gdLst/>
            <a:ahLst/>
            <a:cxnLst/>
            <a:rect l="l" t="t" r="r" b="b"/>
            <a:pathLst>
              <a:path w="3811" h="3799" extrusionOk="0">
                <a:moveTo>
                  <a:pt x="1906" y="0"/>
                </a:moveTo>
                <a:cubicBezTo>
                  <a:pt x="858" y="0"/>
                  <a:pt x="1" y="846"/>
                  <a:pt x="1" y="1893"/>
                </a:cubicBezTo>
                <a:cubicBezTo>
                  <a:pt x="1" y="2953"/>
                  <a:pt x="858" y="3798"/>
                  <a:pt x="1906" y="3798"/>
                </a:cubicBezTo>
                <a:cubicBezTo>
                  <a:pt x="2954" y="3798"/>
                  <a:pt x="3811" y="2953"/>
                  <a:pt x="3811" y="1893"/>
                </a:cubicBezTo>
                <a:cubicBezTo>
                  <a:pt x="3811" y="846"/>
                  <a:pt x="2954"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916175" y="3775875"/>
            <a:ext cx="2116500" cy="122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7819649" y="3794986"/>
            <a:ext cx="1182803" cy="1184280"/>
            <a:chOff x="5623313" y="1574950"/>
            <a:chExt cx="720650" cy="721550"/>
          </a:xfrm>
        </p:grpSpPr>
        <p:sp>
          <p:nvSpPr>
            <p:cNvPr id="82" name="Google Shape;82;p2"/>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rgbClr val="FFD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p:nvPr/>
        </p:nvSpPr>
        <p:spPr>
          <a:xfrm>
            <a:off x="7149966" y="4531279"/>
            <a:ext cx="344960" cy="345453"/>
          </a:xfrm>
          <a:custGeom>
            <a:avLst/>
            <a:gdLst/>
            <a:ahLst/>
            <a:cxnLst/>
            <a:rect l="l" t="t" r="r" b="b"/>
            <a:pathLst>
              <a:path w="8407" h="8419" extrusionOk="0">
                <a:moveTo>
                  <a:pt x="1" y="1"/>
                </a:moveTo>
                <a:lnTo>
                  <a:pt x="1" y="8418"/>
                </a:lnTo>
                <a:lnTo>
                  <a:pt x="8406" y="8418"/>
                </a:lnTo>
                <a:lnTo>
                  <a:pt x="8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032734" y="4455573"/>
            <a:ext cx="357639" cy="357639"/>
          </a:xfrm>
          <a:custGeom>
            <a:avLst/>
            <a:gdLst/>
            <a:ahLst/>
            <a:cxnLst/>
            <a:rect l="l" t="t" r="r" b="b"/>
            <a:pathLst>
              <a:path w="8716" h="8716" extrusionOk="0">
                <a:moveTo>
                  <a:pt x="8418" y="298"/>
                </a:moveTo>
                <a:lnTo>
                  <a:pt x="8418" y="8418"/>
                </a:lnTo>
                <a:lnTo>
                  <a:pt x="298" y="8418"/>
                </a:lnTo>
                <a:lnTo>
                  <a:pt x="298" y="298"/>
                </a:lnTo>
                <a:close/>
                <a:moveTo>
                  <a:pt x="0" y="0"/>
                </a:moveTo>
                <a:lnTo>
                  <a:pt x="0" y="8715"/>
                </a:lnTo>
                <a:lnTo>
                  <a:pt x="8716" y="8715"/>
                </a:lnTo>
                <a:lnTo>
                  <a:pt x="8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108933" y="4001214"/>
            <a:ext cx="81614" cy="81614"/>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txBox="1">
            <a:spLocks noGrp="1"/>
          </p:cNvSpPr>
          <p:nvPr>
            <p:ph type="subTitle" idx="3"/>
          </p:nvPr>
        </p:nvSpPr>
        <p:spPr>
          <a:xfrm>
            <a:off x="720000" y="3628038"/>
            <a:ext cx="7704000" cy="32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rgbClr val="FF7DAC"/>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424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917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3334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9989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15036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3148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5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0219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9554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grpSp>
        <p:nvGrpSpPr>
          <p:cNvPr id="98" name="Google Shape;98;p3"/>
          <p:cNvGrpSpPr/>
          <p:nvPr/>
        </p:nvGrpSpPr>
        <p:grpSpPr>
          <a:xfrm>
            <a:off x="-99500" y="0"/>
            <a:ext cx="9280299" cy="5143438"/>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3"/>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2996550" y="1400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720000" y="3139500"/>
            <a:ext cx="7704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2394284" y="4479676"/>
            <a:ext cx="734152" cy="713412"/>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3"/>
          <p:cNvSpPr/>
          <p:nvPr/>
        </p:nvSpPr>
        <p:spPr>
          <a:xfrm>
            <a:off x="2860750" y="-152112"/>
            <a:ext cx="2199000" cy="10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3"/>
          <p:cNvGrpSpPr/>
          <p:nvPr/>
        </p:nvGrpSpPr>
        <p:grpSpPr>
          <a:xfrm>
            <a:off x="2444445" y="-67517"/>
            <a:ext cx="665238" cy="918916"/>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3"/>
          <p:cNvSpPr/>
          <p:nvPr/>
        </p:nvSpPr>
        <p:spPr>
          <a:xfrm>
            <a:off x="5622725" y="4349650"/>
            <a:ext cx="1125000" cy="9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a:off x="5059762" y="4251410"/>
            <a:ext cx="766800" cy="535549"/>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43916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97"/>
        <p:cNvGrpSpPr/>
        <p:nvPr/>
      </p:nvGrpSpPr>
      <p:grpSpPr>
        <a:xfrm>
          <a:off x="0" y="0"/>
          <a:ext cx="0" cy="0"/>
          <a:chOff x="0" y="0"/>
          <a:chExt cx="0" cy="0"/>
        </a:xfrm>
      </p:grpSpPr>
      <p:grpSp>
        <p:nvGrpSpPr>
          <p:cNvPr id="98" name="Google Shape;98;p3"/>
          <p:cNvGrpSpPr/>
          <p:nvPr/>
        </p:nvGrpSpPr>
        <p:grpSpPr>
          <a:xfrm>
            <a:off x="-99500" y="0"/>
            <a:ext cx="9280299" cy="5143438"/>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3"/>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2996550" y="1400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720000" y="3139500"/>
            <a:ext cx="7704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2394284" y="4479676"/>
            <a:ext cx="734152" cy="713412"/>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3"/>
          <p:cNvSpPr/>
          <p:nvPr/>
        </p:nvSpPr>
        <p:spPr>
          <a:xfrm>
            <a:off x="2860750" y="-152112"/>
            <a:ext cx="2199000" cy="10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3"/>
          <p:cNvGrpSpPr/>
          <p:nvPr/>
        </p:nvGrpSpPr>
        <p:grpSpPr>
          <a:xfrm>
            <a:off x="2444445" y="-67517"/>
            <a:ext cx="665238" cy="918916"/>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3"/>
          <p:cNvSpPr/>
          <p:nvPr/>
        </p:nvSpPr>
        <p:spPr>
          <a:xfrm>
            <a:off x="5622725" y="4349650"/>
            <a:ext cx="1125000" cy="9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a:off x="5059762" y="4251410"/>
            <a:ext cx="766800" cy="535549"/>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3653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grpSp>
        <p:nvGrpSpPr>
          <p:cNvPr id="216" name="Google Shape;216;p5"/>
          <p:cNvGrpSpPr/>
          <p:nvPr/>
        </p:nvGrpSpPr>
        <p:grpSpPr>
          <a:xfrm>
            <a:off x="-99500" y="0"/>
            <a:ext cx="9280299" cy="5143438"/>
            <a:chOff x="-99500" y="0"/>
            <a:chExt cx="9280299" cy="5143438"/>
          </a:xfrm>
        </p:grpSpPr>
        <p:sp>
          <p:nvSpPr>
            <p:cNvPr id="217" name="Google Shape;217;p5"/>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61" name="Google Shape;261;p5"/>
          <p:cNvSpPr txBox="1">
            <a:spLocks noGrp="1"/>
          </p:cNvSpPr>
          <p:nvPr>
            <p:ph type="subTitle" idx="1"/>
          </p:nvPr>
        </p:nvSpPr>
        <p:spPr>
          <a:xfrm>
            <a:off x="1668075" y="3259075"/>
            <a:ext cx="2152800" cy="49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5"/>
          <p:cNvSpPr txBox="1">
            <a:spLocks noGrp="1"/>
          </p:cNvSpPr>
          <p:nvPr>
            <p:ph type="subTitle" idx="2"/>
          </p:nvPr>
        </p:nvSpPr>
        <p:spPr>
          <a:xfrm>
            <a:off x="5323100" y="3259075"/>
            <a:ext cx="2152800" cy="49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3" name="Google Shape;263;p5"/>
          <p:cNvSpPr txBox="1">
            <a:spLocks noGrp="1"/>
          </p:cNvSpPr>
          <p:nvPr>
            <p:ph type="subTitle" idx="3"/>
          </p:nvPr>
        </p:nvSpPr>
        <p:spPr>
          <a:xfrm>
            <a:off x="1668075" y="3752337"/>
            <a:ext cx="2152800" cy="6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5"/>
          <p:cNvSpPr txBox="1">
            <a:spLocks noGrp="1"/>
          </p:cNvSpPr>
          <p:nvPr>
            <p:ph type="subTitle" idx="4"/>
          </p:nvPr>
        </p:nvSpPr>
        <p:spPr>
          <a:xfrm>
            <a:off x="5323100" y="3752337"/>
            <a:ext cx="2152800" cy="6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5"/>
          <p:cNvSpPr/>
          <p:nvPr/>
        </p:nvSpPr>
        <p:spPr>
          <a:xfrm rot="8910550">
            <a:off x="-239841" y="135645"/>
            <a:ext cx="1590122" cy="1266178"/>
          </a:xfrm>
          <a:custGeom>
            <a:avLst/>
            <a:gdLst/>
            <a:ahLst/>
            <a:cxnLst/>
            <a:rect l="l" t="t" r="r" b="b"/>
            <a:pathLst>
              <a:path w="26325" h="20962" extrusionOk="0">
                <a:moveTo>
                  <a:pt x="20700" y="1"/>
                </a:moveTo>
                <a:cubicBezTo>
                  <a:pt x="20318" y="1"/>
                  <a:pt x="19931" y="106"/>
                  <a:pt x="19586" y="328"/>
                </a:cubicBezTo>
                <a:cubicBezTo>
                  <a:pt x="18622" y="947"/>
                  <a:pt x="18336" y="2233"/>
                  <a:pt x="18955" y="3197"/>
                </a:cubicBezTo>
                <a:cubicBezTo>
                  <a:pt x="21598" y="7293"/>
                  <a:pt x="20407" y="12770"/>
                  <a:pt x="16312" y="15401"/>
                </a:cubicBezTo>
                <a:cubicBezTo>
                  <a:pt x="14865" y="16328"/>
                  <a:pt x="13224" y="16807"/>
                  <a:pt x="11552" y="16807"/>
                </a:cubicBezTo>
                <a:cubicBezTo>
                  <a:pt x="10925" y="16807"/>
                  <a:pt x="10294" y="16740"/>
                  <a:pt x="9668" y="16604"/>
                </a:cubicBezTo>
                <a:cubicBezTo>
                  <a:pt x="7358" y="16104"/>
                  <a:pt x="5382" y="14734"/>
                  <a:pt x="4108" y="12758"/>
                </a:cubicBezTo>
                <a:cubicBezTo>
                  <a:pt x="3710" y="12139"/>
                  <a:pt x="3038" y="11800"/>
                  <a:pt x="2353" y="11800"/>
                </a:cubicBezTo>
                <a:cubicBezTo>
                  <a:pt x="1970" y="11800"/>
                  <a:pt x="1584" y="11905"/>
                  <a:pt x="1238" y="12127"/>
                </a:cubicBezTo>
                <a:cubicBezTo>
                  <a:pt x="274" y="12758"/>
                  <a:pt x="0" y="14044"/>
                  <a:pt x="619" y="15008"/>
                </a:cubicBezTo>
                <a:cubicBezTo>
                  <a:pt x="2489" y="17925"/>
                  <a:pt x="5394" y="19938"/>
                  <a:pt x="8775" y="20664"/>
                </a:cubicBezTo>
                <a:cubicBezTo>
                  <a:pt x="9704" y="20866"/>
                  <a:pt x="10632" y="20961"/>
                  <a:pt x="11561" y="20961"/>
                </a:cubicBezTo>
                <a:cubicBezTo>
                  <a:pt x="14026" y="20961"/>
                  <a:pt x="16443" y="20259"/>
                  <a:pt x="18562" y="18902"/>
                </a:cubicBezTo>
                <a:cubicBezTo>
                  <a:pt x="24587" y="15020"/>
                  <a:pt x="26325" y="6972"/>
                  <a:pt x="22455" y="959"/>
                </a:cubicBezTo>
                <a:cubicBezTo>
                  <a:pt x="22058" y="340"/>
                  <a:pt x="21386" y="1"/>
                  <a:pt x="20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8019000" y="404837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5"/>
          <p:cNvGrpSpPr/>
          <p:nvPr/>
        </p:nvGrpSpPr>
        <p:grpSpPr>
          <a:xfrm>
            <a:off x="527087" y="4197335"/>
            <a:ext cx="766800" cy="535549"/>
            <a:chOff x="5059762" y="4251410"/>
            <a:chExt cx="766800" cy="535549"/>
          </a:xfrm>
        </p:grpSpPr>
        <p:sp>
          <p:nvSpPr>
            <p:cNvPr id="268" name="Google Shape;268;p5"/>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2"/>
        <p:cNvGrpSpPr/>
        <p:nvPr/>
      </p:nvGrpSpPr>
      <p:grpSpPr>
        <a:xfrm>
          <a:off x="0" y="0"/>
          <a:ext cx="0" cy="0"/>
          <a:chOff x="0" y="0"/>
          <a:chExt cx="0" cy="0"/>
        </a:xfrm>
      </p:grpSpPr>
      <p:sp>
        <p:nvSpPr>
          <p:cNvPr id="563" name="Google Shape;563;p10"/>
          <p:cNvSpPr txBox="1">
            <a:spLocks noGrp="1"/>
          </p:cNvSpPr>
          <p:nvPr>
            <p:ph type="title"/>
          </p:nvPr>
        </p:nvSpPr>
        <p:spPr>
          <a:xfrm>
            <a:off x="720000" y="2389150"/>
            <a:ext cx="7704000" cy="4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1"/>
        <p:cNvGrpSpPr/>
        <p:nvPr/>
      </p:nvGrpSpPr>
      <p:grpSpPr>
        <a:xfrm>
          <a:off x="0" y="0"/>
          <a:ext cx="0" cy="0"/>
          <a:chOff x="0" y="0"/>
          <a:chExt cx="0" cy="0"/>
        </a:xfrm>
      </p:grpSpPr>
      <p:grpSp>
        <p:nvGrpSpPr>
          <p:cNvPr id="642" name="Google Shape;642;p13"/>
          <p:cNvGrpSpPr/>
          <p:nvPr/>
        </p:nvGrpSpPr>
        <p:grpSpPr>
          <a:xfrm>
            <a:off x="-99500" y="0"/>
            <a:ext cx="9280299" cy="5143438"/>
            <a:chOff x="-99500" y="0"/>
            <a:chExt cx="9280299" cy="5143438"/>
          </a:xfrm>
        </p:grpSpPr>
        <p:sp>
          <p:nvSpPr>
            <p:cNvPr id="643" name="Google Shape;643;p1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1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7" name="Google Shape;687;p13"/>
          <p:cNvSpPr txBox="1">
            <a:spLocks noGrp="1"/>
          </p:cNvSpPr>
          <p:nvPr>
            <p:ph type="title" idx="2" hasCustomPrompt="1"/>
          </p:nvPr>
        </p:nvSpPr>
        <p:spPr>
          <a:xfrm>
            <a:off x="121786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9" name="Google Shape;689;p1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0" name="Google Shape;690;p13"/>
          <p:cNvSpPr txBox="1">
            <a:spLocks noGrp="1"/>
          </p:cNvSpPr>
          <p:nvPr>
            <p:ph type="title" idx="4" hasCustomPrompt="1"/>
          </p:nvPr>
        </p:nvSpPr>
        <p:spPr>
          <a:xfrm>
            <a:off x="477465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2" name="Google Shape;692;p1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3" name="Google Shape;693;p13"/>
          <p:cNvSpPr txBox="1">
            <a:spLocks noGrp="1"/>
          </p:cNvSpPr>
          <p:nvPr>
            <p:ph type="title" idx="7" hasCustomPrompt="1"/>
          </p:nvPr>
        </p:nvSpPr>
        <p:spPr>
          <a:xfrm>
            <a:off x="121786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4" name="Google Shape;694;p1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3"/>
          <p:cNvSpPr txBox="1">
            <a:spLocks noGrp="1"/>
          </p:cNvSpPr>
          <p:nvPr>
            <p:ph type="title" idx="9"/>
          </p:nvPr>
        </p:nvSpPr>
        <p:spPr>
          <a:xfrm>
            <a:off x="5589738"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6" name="Google Shape;696;p13"/>
          <p:cNvSpPr txBox="1">
            <a:spLocks noGrp="1"/>
          </p:cNvSpPr>
          <p:nvPr>
            <p:ph type="title" idx="13" hasCustomPrompt="1"/>
          </p:nvPr>
        </p:nvSpPr>
        <p:spPr>
          <a:xfrm>
            <a:off x="477465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7" name="Google Shape;697;p13"/>
          <p:cNvSpPr txBox="1">
            <a:spLocks noGrp="1"/>
          </p:cNvSpPr>
          <p:nvPr>
            <p:ph type="subTitle" idx="14"/>
          </p:nvPr>
        </p:nvSpPr>
        <p:spPr>
          <a:xfrm>
            <a:off x="5589725"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8" name="Google Shape;698;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9" name="Google Shape;699;p13"/>
          <p:cNvGrpSpPr/>
          <p:nvPr/>
        </p:nvGrpSpPr>
        <p:grpSpPr>
          <a:xfrm>
            <a:off x="42588" y="-344273"/>
            <a:ext cx="1354800" cy="1751375"/>
            <a:chOff x="194863" y="3229838"/>
            <a:chExt cx="1354800" cy="1751375"/>
          </a:xfrm>
        </p:grpSpPr>
        <p:sp>
          <p:nvSpPr>
            <p:cNvPr id="700" name="Google Shape;700;p13"/>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5"/>
        <p:cNvGrpSpPr/>
        <p:nvPr/>
      </p:nvGrpSpPr>
      <p:grpSpPr>
        <a:xfrm>
          <a:off x="0" y="0"/>
          <a:ext cx="0" cy="0"/>
          <a:chOff x="0" y="0"/>
          <a:chExt cx="0" cy="0"/>
        </a:xfrm>
      </p:grpSpPr>
      <p:grpSp>
        <p:nvGrpSpPr>
          <p:cNvPr id="716" name="Google Shape;716;p14"/>
          <p:cNvGrpSpPr/>
          <p:nvPr/>
        </p:nvGrpSpPr>
        <p:grpSpPr>
          <a:xfrm>
            <a:off x="-99500" y="0"/>
            <a:ext cx="9280299" cy="5143438"/>
            <a:chOff x="-99500" y="0"/>
            <a:chExt cx="9280299" cy="5143438"/>
          </a:xfrm>
        </p:grpSpPr>
        <p:sp>
          <p:nvSpPr>
            <p:cNvPr id="717" name="Google Shape;717;p14"/>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14"/>
          <p:cNvSpPr txBox="1">
            <a:spLocks noGrp="1"/>
          </p:cNvSpPr>
          <p:nvPr>
            <p:ph type="title"/>
          </p:nvPr>
        </p:nvSpPr>
        <p:spPr>
          <a:xfrm>
            <a:off x="1755400" y="3091825"/>
            <a:ext cx="5633400" cy="50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b="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1" name="Google Shape;761;p14"/>
          <p:cNvSpPr txBox="1">
            <a:spLocks noGrp="1"/>
          </p:cNvSpPr>
          <p:nvPr>
            <p:ph type="subTitle" idx="1"/>
          </p:nvPr>
        </p:nvSpPr>
        <p:spPr>
          <a:xfrm>
            <a:off x="1755400" y="1549775"/>
            <a:ext cx="5633400" cy="15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762" name="Google Shape;762;p14"/>
          <p:cNvGrpSpPr/>
          <p:nvPr/>
        </p:nvGrpSpPr>
        <p:grpSpPr>
          <a:xfrm>
            <a:off x="322709" y="0"/>
            <a:ext cx="8821291" cy="4995289"/>
            <a:chOff x="322709" y="0"/>
            <a:chExt cx="8821291" cy="4995289"/>
          </a:xfrm>
        </p:grpSpPr>
        <p:sp>
          <p:nvSpPr>
            <p:cNvPr id="763" name="Google Shape;763;p14"/>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14"/>
            <p:cNvGrpSpPr/>
            <p:nvPr/>
          </p:nvGrpSpPr>
          <p:grpSpPr>
            <a:xfrm>
              <a:off x="8110871" y="749193"/>
              <a:ext cx="995101" cy="1327893"/>
              <a:chOff x="194863" y="3229838"/>
              <a:chExt cx="1354800" cy="1751375"/>
            </a:xfrm>
          </p:grpSpPr>
          <p:sp>
            <p:nvSpPr>
              <p:cNvPr id="765" name="Google Shape;765;p14"/>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4"/>
            <p:cNvGrpSpPr/>
            <p:nvPr/>
          </p:nvGrpSpPr>
          <p:grpSpPr>
            <a:xfrm rot="8304387">
              <a:off x="685886" y="3313813"/>
              <a:ext cx="1092492" cy="1509098"/>
              <a:chOff x="2673045" y="-67517"/>
              <a:chExt cx="665238" cy="918916"/>
            </a:xfrm>
          </p:grpSpPr>
          <p:sp>
            <p:nvSpPr>
              <p:cNvPr id="781" name="Google Shape;781;p14"/>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4"/>
            <p:cNvGrpSpPr/>
            <p:nvPr/>
          </p:nvGrpSpPr>
          <p:grpSpPr>
            <a:xfrm>
              <a:off x="1034803" y="395463"/>
              <a:ext cx="730432" cy="730432"/>
              <a:chOff x="258700" y="2038025"/>
              <a:chExt cx="599846" cy="599846"/>
            </a:xfrm>
          </p:grpSpPr>
          <p:sp>
            <p:nvSpPr>
              <p:cNvPr id="784" name="Google Shape;784;p14"/>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14"/>
            <p:cNvGrpSpPr/>
            <p:nvPr/>
          </p:nvGrpSpPr>
          <p:grpSpPr>
            <a:xfrm>
              <a:off x="7398692" y="4139204"/>
              <a:ext cx="961107" cy="671257"/>
              <a:chOff x="5059762" y="4251410"/>
              <a:chExt cx="766800" cy="535549"/>
            </a:xfrm>
          </p:grpSpPr>
          <p:sp>
            <p:nvSpPr>
              <p:cNvPr id="787" name="Google Shape;787;p14"/>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96"/>
        <p:cNvGrpSpPr/>
        <p:nvPr/>
      </p:nvGrpSpPr>
      <p:grpSpPr>
        <a:xfrm>
          <a:off x="0" y="0"/>
          <a:ext cx="0" cy="0"/>
          <a:chOff x="0" y="0"/>
          <a:chExt cx="0" cy="0"/>
        </a:xfrm>
      </p:grpSpPr>
      <p:grpSp>
        <p:nvGrpSpPr>
          <p:cNvPr id="1097" name="Google Shape;1097;p20"/>
          <p:cNvGrpSpPr/>
          <p:nvPr/>
        </p:nvGrpSpPr>
        <p:grpSpPr>
          <a:xfrm>
            <a:off x="-99500" y="0"/>
            <a:ext cx="9280299" cy="5143438"/>
            <a:chOff x="-99500" y="0"/>
            <a:chExt cx="9280299" cy="5143438"/>
          </a:xfrm>
        </p:grpSpPr>
        <p:sp>
          <p:nvSpPr>
            <p:cNvPr id="1098" name="Google Shape;1098;p20"/>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0"/>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0"/>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0"/>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20"/>
          <p:cNvSpPr txBox="1">
            <a:spLocks noGrp="1"/>
          </p:cNvSpPr>
          <p:nvPr>
            <p:ph type="title"/>
          </p:nvPr>
        </p:nvSpPr>
        <p:spPr>
          <a:xfrm>
            <a:off x="720000"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2" name="Google Shape;1142;p20"/>
          <p:cNvSpPr txBox="1">
            <a:spLocks noGrp="1"/>
          </p:cNvSpPr>
          <p:nvPr>
            <p:ph type="subTitle" idx="1"/>
          </p:nvPr>
        </p:nvSpPr>
        <p:spPr>
          <a:xfrm>
            <a:off x="720000"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3" name="Google Shape;1143;p20"/>
          <p:cNvSpPr txBox="1">
            <a:spLocks noGrp="1"/>
          </p:cNvSpPr>
          <p:nvPr>
            <p:ph type="title" idx="2"/>
          </p:nvPr>
        </p:nvSpPr>
        <p:spPr>
          <a:xfrm>
            <a:off x="3377248"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4" name="Google Shape;1144;p20"/>
          <p:cNvSpPr txBox="1">
            <a:spLocks noGrp="1"/>
          </p:cNvSpPr>
          <p:nvPr>
            <p:ph type="subTitle" idx="3"/>
          </p:nvPr>
        </p:nvSpPr>
        <p:spPr>
          <a:xfrm>
            <a:off x="3377246"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5" name="Google Shape;1145;p20"/>
          <p:cNvSpPr txBox="1">
            <a:spLocks noGrp="1"/>
          </p:cNvSpPr>
          <p:nvPr>
            <p:ph type="title" idx="4"/>
          </p:nvPr>
        </p:nvSpPr>
        <p:spPr>
          <a:xfrm>
            <a:off x="720000" y="3760087"/>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6" name="Google Shape;1146;p20"/>
          <p:cNvSpPr txBox="1">
            <a:spLocks noGrp="1"/>
          </p:cNvSpPr>
          <p:nvPr>
            <p:ph type="subTitle" idx="5"/>
          </p:nvPr>
        </p:nvSpPr>
        <p:spPr>
          <a:xfrm>
            <a:off x="720000" y="404598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7" name="Google Shape;1147;p20"/>
          <p:cNvSpPr txBox="1">
            <a:spLocks noGrp="1"/>
          </p:cNvSpPr>
          <p:nvPr>
            <p:ph type="title" idx="6"/>
          </p:nvPr>
        </p:nvSpPr>
        <p:spPr>
          <a:xfrm>
            <a:off x="3377254" y="3760087"/>
            <a:ext cx="2389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8" name="Google Shape;1148;p20"/>
          <p:cNvSpPr txBox="1">
            <a:spLocks noGrp="1"/>
          </p:cNvSpPr>
          <p:nvPr>
            <p:ph type="subTitle" idx="7"/>
          </p:nvPr>
        </p:nvSpPr>
        <p:spPr>
          <a:xfrm>
            <a:off x="3377252" y="4045987"/>
            <a:ext cx="2389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9" name="Google Shape;1149;p20"/>
          <p:cNvSpPr txBox="1">
            <a:spLocks noGrp="1"/>
          </p:cNvSpPr>
          <p:nvPr>
            <p:ph type="title" idx="8"/>
          </p:nvPr>
        </p:nvSpPr>
        <p:spPr>
          <a:xfrm>
            <a:off x="6118549" y="2021880"/>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0" name="Google Shape;1150;p20"/>
          <p:cNvSpPr txBox="1">
            <a:spLocks noGrp="1"/>
          </p:cNvSpPr>
          <p:nvPr>
            <p:ph type="subTitle" idx="9"/>
          </p:nvPr>
        </p:nvSpPr>
        <p:spPr>
          <a:xfrm>
            <a:off x="6118550" y="2307781"/>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1" name="Google Shape;1151;p20"/>
          <p:cNvSpPr txBox="1">
            <a:spLocks noGrp="1"/>
          </p:cNvSpPr>
          <p:nvPr>
            <p:ph type="title" idx="13"/>
          </p:nvPr>
        </p:nvSpPr>
        <p:spPr>
          <a:xfrm>
            <a:off x="6118549" y="3760087"/>
            <a:ext cx="2305500" cy="28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2" name="Google Shape;1152;p20"/>
          <p:cNvSpPr txBox="1">
            <a:spLocks noGrp="1"/>
          </p:cNvSpPr>
          <p:nvPr>
            <p:ph type="subTitle" idx="14"/>
          </p:nvPr>
        </p:nvSpPr>
        <p:spPr>
          <a:xfrm>
            <a:off x="6118545" y="404598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3" name="Google Shape;1153;p2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54" name="Google Shape;1154;p20"/>
          <p:cNvGrpSpPr/>
          <p:nvPr/>
        </p:nvGrpSpPr>
        <p:grpSpPr>
          <a:xfrm>
            <a:off x="-232040" y="-76088"/>
            <a:ext cx="9148756" cy="5226369"/>
            <a:chOff x="-232040" y="-76088"/>
            <a:chExt cx="9148756" cy="5226369"/>
          </a:xfrm>
        </p:grpSpPr>
        <p:grpSp>
          <p:nvGrpSpPr>
            <p:cNvPr id="1155" name="Google Shape;1155;p20"/>
            <p:cNvGrpSpPr/>
            <p:nvPr/>
          </p:nvGrpSpPr>
          <p:grpSpPr>
            <a:xfrm rot="-5400000">
              <a:off x="8470391" y="293648"/>
              <a:ext cx="399936" cy="492712"/>
              <a:chOff x="8908257" y="678472"/>
              <a:chExt cx="288846" cy="355852"/>
            </a:xfrm>
          </p:grpSpPr>
          <p:sp>
            <p:nvSpPr>
              <p:cNvPr id="1156" name="Google Shape;1156;p20"/>
              <p:cNvSpPr/>
              <p:nvPr/>
            </p:nvSpPr>
            <p:spPr>
              <a:xfrm rot="-5400000">
                <a:off x="8917627" y="669102"/>
                <a:ext cx="270105" cy="288846"/>
              </a:xfrm>
              <a:custGeom>
                <a:avLst/>
                <a:gdLst/>
                <a:ahLst/>
                <a:cxnLst/>
                <a:rect l="l" t="t" r="r" b="b"/>
                <a:pathLst>
                  <a:path w="7538" h="8061" extrusionOk="0">
                    <a:moveTo>
                      <a:pt x="1096" y="0"/>
                    </a:moveTo>
                    <a:lnTo>
                      <a:pt x="548" y="4025"/>
                    </a:lnTo>
                    <a:lnTo>
                      <a:pt x="1" y="8061"/>
                    </a:lnTo>
                    <a:lnTo>
                      <a:pt x="3775" y="6525"/>
                    </a:lnTo>
                    <a:lnTo>
                      <a:pt x="7537" y="4977"/>
                    </a:lnTo>
                    <a:lnTo>
                      <a:pt x="4323" y="2489"/>
                    </a:lnTo>
                    <a:lnTo>
                      <a:pt x="1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rot="-5400000">
                <a:off x="8917627" y="754848"/>
                <a:ext cx="270105" cy="288846"/>
              </a:xfrm>
              <a:custGeom>
                <a:avLst/>
                <a:gdLst/>
                <a:ahLst/>
                <a:cxnLst/>
                <a:rect l="l" t="t" r="r" b="b"/>
                <a:pathLst>
                  <a:path w="7538" h="8061" extrusionOk="0">
                    <a:moveTo>
                      <a:pt x="1096" y="0"/>
                    </a:moveTo>
                    <a:lnTo>
                      <a:pt x="548" y="4025"/>
                    </a:lnTo>
                    <a:lnTo>
                      <a:pt x="1" y="8061"/>
                    </a:lnTo>
                    <a:lnTo>
                      <a:pt x="3763" y="6525"/>
                    </a:lnTo>
                    <a:lnTo>
                      <a:pt x="7537" y="4977"/>
                    </a:lnTo>
                    <a:lnTo>
                      <a:pt x="4311" y="2489"/>
                    </a:lnTo>
                    <a:lnTo>
                      <a:pt x="1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0"/>
            <p:cNvGrpSpPr/>
            <p:nvPr/>
          </p:nvGrpSpPr>
          <p:grpSpPr>
            <a:xfrm>
              <a:off x="-5" y="4622573"/>
              <a:ext cx="657480" cy="527708"/>
              <a:chOff x="5707045" y="2821600"/>
              <a:chExt cx="657480" cy="527708"/>
            </a:xfrm>
          </p:grpSpPr>
          <p:sp>
            <p:nvSpPr>
              <p:cNvPr id="1159" name="Google Shape;1159;p20"/>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20"/>
            <p:cNvGrpSpPr/>
            <p:nvPr/>
          </p:nvGrpSpPr>
          <p:grpSpPr>
            <a:xfrm>
              <a:off x="-232040" y="-76088"/>
              <a:ext cx="889503" cy="884747"/>
              <a:chOff x="4299638" y="1915175"/>
              <a:chExt cx="495600" cy="492950"/>
            </a:xfrm>
          </p:grpSpPr>
          <p:sp>
            <p:nvSpPr>
              <p:cNvPr id="1163" name="Google Shape;1163;p20"/>
              <p:cNvSpPr/>
              <p:nvPr/>
            </p:nvSpPr>
            <p:spPr>
              <a:xfrm>
                <a:off x="4432688" y="2009825"/>
                <a:ext cx="362550" cy="398300"/>
              </a:xfrm>
              <a:custGeom>
                <a:avLst/>
                <a:gdLst/>
                <a:ahLst/>
                <a:cxnLst/>
                <a:rect l="l" t="t" r="r" b="b"/>
                <a:pathLst>
                  <a:path w="14502" h="15932" extrusionOk="0">
                    <a:moveTo>
                      <a:pt x="0" y="1"/>
                    </a:moveTo>
                    <a:lnTo>
                      <a:pt x="0" y="15931"/>
                    </a:lnTo>
                    <a:lnTo>
                      <a:pt x="14502" y="15931"/>
                    </a:lnTo>
                    <a:lnTo>
                      <a:pt x="14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4299638" y="1915175"/>
                <a:ext cx="410475" cy="410500"/>
              </a:xfrm>
              <a:custGeom>
                <a:avLst/>
                <a:gdLst/>
                <a:ahLst/>
                <a:cxnLst/>
                <a:rect l="l" t="t" r="r" b="b"/>
                <a:pathLst>
                  <a:path w="16419" h="16420" extrusionOk="0">
                    <a:moveTo>
                      <a:pt x="0" y="1"/>
                    </a:moveTo>
                    <a:lnTo>
                      <a:pt x="0" y="16419"/>
                    </a:lnTo>
                    <a:lnTo>
                      <a:pt x="16419" y="16419"/>
                    </a:lnTo>
                    <a:lnTo>
                      <a:pt x="16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404688" y="1979700"/>
                <a:ext cx="200350" cy="98325"/>
              </a:xfrm>
              <a:custGeom>
                <a:avLst/>
                <a:gdLst/>
                <a:ahLst/>
                <a:cxnLst/>
                <a:rect l="l" t="t" r="r" b="b"/>
                <a:pathLst>
                  <a:path w="8014" h="3933" extrusionOk="0">
                    <a:moveTo>
                      <a:pt x="4375" y="0"/>
                    </a:moveTo>
                    <a:cubicBezTo>
                      <a:pt x="4306" y="0"/>
                      <a:pt x="4236" y="24"/>
                      <a:pt x="4180" y="75"/>
                    </a:cubicBezTo>
                    <a:lnTo>
                      <a:pt x="144" y="3397"/>
                    </a:lnTo>
                    <a:cubicBezTo>
                      <a:pt x="13" y="3504"/>
                      <a:pt x="1" y="3694"/>
                      <a:pt x="108" y="3825"/>
                    </a:cubicBezTo>
                    <a:cubicBezTo>
                      <a:pt x="156" y="3897"/>
                      <a:pt x="251" y="3932"/>
                      <a:pt x="334" y="3932"/>
                    </a:cubicBezTo>
                    <a:cubicBezTo>
                      <a:pt x="394" y="3932"/>
                      <a:pt x="465" y="3909"/>
                      <a:pt x="525" y="3861"/>
                    </a:cubicBezTo>
                    <a:lnTo>
                      <a:pt x="4347" y="706"/>
                    </a:lnTo>
                    <a:lnTo>
                      <a:pt x="7478" y="3837"/>
                    </a:lnTo>
                    <a:cubicBezTo>
                      <a:pt x="7532" y="3897"/>
                      <a:pt x="7606" y="3926"/>
                      <a:pt x="7682" y="3926"/>
                    </a:cubicBezTo>
                    <a:cubicBezTo>
                      <a:pt x="7758" y="3926"/>
                      <a:pt x="7835" y="3897"/>
                      <a:pt x="7895" y="3837"/>
                    </a:cubicBezTo>
                    <a:cubicBezTo>
                      <a:pt x="8014" y="3730"/>
                      <a:pt x="8014" y="3540"/>
                      <a:pt x="7895" y="3420"/>
                    </a:cubicBezTo>
                    <a:lnTo>
                      <a:pt x="4585" y="87"/>
                    </a:lnTo>
                    <a:cubicBezTo>
                      <a:pt x="4528" y="30"/>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4404688" y="2076075"/>
                <a:ext cx="200350" cy="98250"/>
              </a:xfrm>
              <a:custGeom>
                <a:avLst/>
                <a:gdLst/>
                <a:ahLst/>
                <a:cxnLst/>
                <a:rect l="l" t="t" r="r" b="b"/>
                <a:pathLst>
                  <a:path w="8014" h="3930" extrusionOk="0">
                    <a:moveTo>
                      <a:pt x="4368" y="1"/>
                    </a:moveTo>
                    <a:cubicBezTo>
                      <a:pt x="4301" y="1"/>
                      <a:pt x="4234" y="22"/>
                      <a:pt x="4180" y="66"/>
                    </a:cubicBezTo>
                    <a:lnTo>
                      <a:pt x="144" y="3399"/>
                    </a:lnTo>
                    <a:cubicBezTo>
                      <a:pt x="13" y="3506"/>
                      <a:pt x="1" y="3685"/>
                      <a:pt x="108" y="3816"/>
                    </a:cubicBezTo>
                    <a:cubicBezTo>
                      <a:pt x="156" y="3887"/>
                      <a:pt x="251" y="3923"/>
                      <a:pt x="334" y="3923"/>
                    </a:cubicBezTo>
                    <a:cubicBezTo>
                      <a:pt x="394" y="3923"/>
                      <a:pt x="465" y="3899"/>
                      <a:pt x="525" y="3864"/>
                    </a:cubicBezTo>
                    <a:lnTo>
                      <a:pt x="4347" y="697"/>
                    </a:lnTo>
                    <a:lnTo>
                      <a:pt x="7478" y="3840"/>
                    </a:lnTo>
                    <a:cubicBezTo>
                      <a:pt x="7532" y="3899"/>
                      <a:pt x="7606" y="3929"/>
                      <a:pt x="7682" y="3929"/>
                    </a:cubicBezTo>
                    <a:cubicBezTo>
                      <a:pt x="7758" y="3929"/>
                      <a:pt x="7835" y="3899"/>
                      <a:pt x="7895" y="3840"/>
                    </a:cubicBezTo>
                    <a:cubicBezTo>
                      <a:pt x="8014" y="3721"/>
                      <a:pt x="8014" y="3530"/>
                      <a:pt x="7895" y="3423"/>
                    </a:cubicBezTo>
                    <a:lnTo>
                      <a:pt x="4585" y="89"/>
                    </a:lnTo>
                    <a:cubicBezTo>
                      <a:pt x="4527" y="31"/>
                      <a:pt x="4447" y="1"/>
                      <a:pt x="4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4404688" y="2172275"/>
                <a:ext cx="200350" cy="98325"/>
              </a:xfrm>
              <a:custGeom>
                <a:avLst/>
                <a:gdLst/>
                <a:ahLst/>
                <a:cxnLst/>
                <a:rect l="l" t="t" r="r" b="b"/>
                <a:pathLst>
                  <a:path w="8014" h="3933" extrusionOk="0">
                    <a:moveTo>
                      <a:pt x="4375" y="0"/>
                    </a:moveTo>
                    <a:cubicBezTo>
                      <a:pt x="4306" y="0"/>
                      <a:pt x="4236" y="25"/>
                      <a:pt x="4180" y="75"/>
                    </a:cubicBezTo>
                    <a:lnTo>
                      <a:pt x="144" y="3397"/>
                    </a:lnTo>
                    <a:cubicBezTo>
                      <a:pt x="13" y="3504"/>
                      <a:pt x="1" y="3695"/>
                      <a:pt x="108" y="3826"/>
                    </a:cubicBezTo>
                    <a:cubicBezTo>
                      <a:pt x="156" y="3897"/>
                      <a:pt x="251" y="3933"/>
                      <a:pt x="334" y="3933"/>
                    </a:cubicBezTo>
                    <a:cubicBezTo>
                      <a:pt x="394" y="3933"/>
                      <a:pt x="465" y="3909"/>
                      <a:pt x="525" y="3861"/>
                    </a:cubicBezTo>
                    <a:lnTo>
                      <a:pt x="4347" y="706"/>
                    </a:lnTo>
                    <a:lnTo>
                      <a:pt x="7478" y="3838"/>
                    </a:lnTo>
                    <a:cubicBezTo>
                      <a:pt x="7532" y="3897"/>
                      <a:pt x="7606" y="3927"/>
                      <a:pt x="7682" y="3927"/>
                    </a:cubicBezTo>
                    <a:cubicBezTo>
                      <a:pt x="7758" y="3927"/>
                      <a:pt x="7835" y="3897"/>
                      <a:pt x="7895" y="3838"/>
                    </a:cubicBezTo>
                    <a:cubicBezTo>
                      <a:pt x="8014" y="3730"/>
                      <a:pt x="8014" y="3540"/>
                      <a:pt x="7895" y="3421"/>
                    </a:cubicBezTo>
                    <a:lnTo>
                      <a:pt x="4585" y="87"/>
                    </a:lnTo>
                    <a:cubicBezTo>
                      <a:pt x="4528" y="31"/>
                      <a:pt x="4452" y="0"/>
                      <a:pt x="4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93"/>
        <p:cNvGrpSpPr/>
        <p:nvPr/>
      </p:nvGrpSpPr>
      <p:grpSpPr>
        <a:xfrm>
          <a:off x="0" y="0"/>
          <a:ext cx="0" cy="0"/>
          <a:chOff x="0" y="0"/>
          <a:chExt cx="0" cy="0"/>
        </a:xfrm>
      </p:grpSpPr>
      <p:grpSp>
        <p:nvGrpSpPr>
          <p:cNvPr id="1594" name="Google Shape;1594;p27"/>
          <p:cNvGrpSpPr/>
          <p:nvPr/>
        </p:nvGrpSpPr>
        <p:grpSpPr>
          <a:xfrm>
            <a:off x="-99500" y="0"/>
            <a:ext cx="9280299" cy="5143438"/>
            <a:chOff x="-99500" y="0"/>
            <a:chExt cx="9280299" cy="5143438"/>
          </a:xfrm>
        </p:grpSpPr>
        <p:grpSp>
          <p:nvGrpSpPr>
            <p:cNvPr id="1595" name="Google Shape;1595;p27"/>
            <p:cNvGrpSpPr/>
            <p:nvPr/>
          </p:nvGrpSpPr>
          <p:grpSpPr>
            <a:xfrm>
              <a:off x="-99500" y="0"/>
              <a:ext cx="9280299" cy="5143438"/>
              <a:chOff x="-99500" y="0"/>
              <a:chExt cx="9280299" cy="5143438"/>
            </a:xfrm>
          </p:grpSpPr>
          <p:sp>
            <p:nvSpPr>
              <p:cNvPr id="1596" name="Google Shape;1596;p2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27"/>
            <p:cNvGrpSpPr/>
            <p:nvPr/>
          </p:nvGrpSpPr>
          <p:grpSpPr>
            <a:xfrm>
              <a:off x="117287" y="100756"/>
              <a:ext cx="8722065" cy="4363753"/>
              <a:chOff x="117287" y="100756"/>
              <a:chExt cx="8722065" cy="4363753"/>
            </a:xfrm>
          </p:grpSpPr>
          <p:grpSp>
            <p:nvGrpSpPr>
              <p:cNvPr id="1640" name="Google Shape;1640;p27"/>
              <p:cNvGrpSpPr/>
              <p:nvPr/>
            </p:nvGrpSpPr>
            <p:grpSpPr>
              <a:xfrm>
                <a:off x="7867306" y="202825"/>
                <a:ext cx="972046" cy="1342812"/>
                <a:chOff x="2673045" y="-67517"/>
                <a:chExt cx="665238" cy="918916"/>
              </a:xfrm>
            </p:grpSpPr>
            <p:sp>
              <p:nvSpPr>
                <p:cNvPr id="1641" name="Google Shape;1641;p27"/>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27"/>
              <p:cNvGrpSpPr/>
              <p:nvPr/>
            </p:nvGrpSpPr>
            <p:grpSpPr>
              <a:xfrm rot="-5400000">
                <a:off x="121212" y="3813335"/>
                <a:ext cx="766800" cy="535549"/>
                <a:chOff x="5059762" y="4251410"/>
                <a:chExt cx="766800" cy="535549"/>
              </a:xfrm>
            </p:grpSpPr>
            <p:sp>
              <p:nvSpPr>
                <p:cNvPr id="1644" name="Google Shape;1644;p27"/>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27"/>
              <p:cNvGrpSpPr/>
              <p:nvPr/>
            </p:nvGrpSpPr>
            <p:grpSpPr>
              <a:xfrm rot="5400000">
                <a:off x="218632" y="-589"/>
                <a:ext cx="692438" cy="895128"/>
                <a:chOff x="194863" y="3229838"/>
                <a:chExt cx="1354800" cy="1751375"/>
              </a:xfrm>
            </p:grpSpPr>
            <p:sp>
              <p:nvSpPr>
                <p:cNvPr id="1648" name="Google Shape;1648;p27"/>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663"/>
        <p:cNvGrpSpPr/>
        <p:nvPr/>
      </p:nvGrpSpPr>
      <p:grpSpPr>
        <a:xfrm>
          <a:off x="0" y="0"/>
          <a:ext cx="0" cy="0"/>
          <a:chOff x="0" y="0"/>
          <a:chExt cx="0" cy="0"/>
        </a:xfrm>
      </p:grpSpPr>
      <p:grpSp>
        <p:nvGrpSpPr>
          <p:cNvPr id="1664" name="Google Shape;1664;p28"/>
          <p:cNvGrpSpPr/>
          <p:nvPr/>
        </p:nvGrpSpPr>
        <p:grpSpPr>
          <a:xfrm>
            <a:off x="-99500" y="0"/>
            <a:ext cx="9280299" cy="5143438"/>
            <a:chOff x="-99500" y="0"/>
            <a:chExt cx="9280299" cy="5143438"/>
          </a:xfrm>
        </p:grpSpPr>
        <p:grpSp>
          <p:nvGrpSpPr>
            <p:cNvPr id="1665" name="Google Shape;1665;p28"/>
            <p:cNvGrpSpPr/>
            <p:nvPr/>
          </p:nvGrpSpPr>
          <p:grpSpPr>
            <a:xfrm>
              <a:off x="-99500" y="0"/>
              <a:ext cx="9280299" cy="5143438"/>
              <a:chOff x="-99500" y="0"/>
              <a:chExt cx="9280299" cy="5143438"/>
            </a:xfrm>
          </p:grpSpPr>
          <p:sp>
            <p:nvSpPr>
              <p:cNvPr id="1666" name="Google Shape;1666;p2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322709" y="0"/>
              <a:ext cx="8821291" cy="4995289"/>
              <a:chOff x="322709" y="0"/>
              <a:chExt cx="8821291" cy="4995289"/>
            </a:xfrm>
          </p:grpSpPr>
          <p:sp>
            <p:nvSpPr>
              <p:cNvPr id="1710" name="Google Shape;1710;p28"/>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28"/>
              <p:cNvGrpSpPr/>
              <p:nvPr/>
            </p:nvGrpSpPr>
            <p:grpSpPr>
              <a:xfrm>
                <a:off x="8110871" y="749193"/>
                <a:ext cx="995101" cy="1327893"/>
                <a:chOff x="194863" y="3229838"/>
                <a:chExt cx="1354800" cy="1751375"/>
              </a:xfrm>
            </p:grpSpPr>
            <p:sp>
              <p:nvSpPr>
                <p:cNvPr id="1712" name="Google Shape;1712;p28"/>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8"/>
              <p:cNvGrpSpPr/>
              <p:nvPr/>
            </p:nvGrpSpPr>
            <p:grpSpPr>
              <a:xfrm rot="8304387">
                <a:off x="685886" y="3313813"/>
                <a:ext cx="1092492" cy="1509098"/>
                <a:chOff x="2673045" y="-67517"/>
                <a:chExt cx="665238" cy="918916"/>
              </a:xfrm>
            </p:grpSpPr>
            <p:sp>
              <p:nvSpPr>
                <p:cNvPr id="1728" name="Google Shape;1728;p2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28"/>
              <p:cNvGrpSpPr/>
              <p:nvPr/>
            </p:nvGrpSpPr>
            <p:grpSpPr>
              <a:xfrm>
                <a:off x="1034803" y="395463"/>
                <a:ext cx="730432" cy="730432"/>
                <a:chOff x="258700" y="2038025"/>
                <a:chExt cx="599846" cy="599846"/>
              </a:xfrm>
            </p:grpSpPr>
            <p:sp>
              <p:nvSpPr>
                <p:cNvPr id="1731" name="Google Shape;1731;p28"/>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8"/>
              <p:cNvGrpSpPr/>
              <p:nvPr/>
            </p:nvGrpSpPr>
            <p:grpSpPr>
              <a:xfrm>
                <a:off x="7398692" y="4139204"/>
                <a:ext cx="961107" cy="671257"/>
                <a:chOff x="5059762" y="4251410"/>
                <a:chExt cx="766800" cy="535549"/>
              </a:xfrm>
            </p:grpSpPr>
            <p:sp>
              <p:nvSpPr>
                <p:cNvPr id="1734" name="Google Shape;1734;p2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Odibee Sans"/>
              <a:buNone/>
              <a:defRPr sz="3500" b="1">
                <a:solidFill>
                  <a:schemeClr val="dk2"/>
                </a:solidFill>
                <a:latin typeface="Odibee Sans"/>
                <a:ea typeface="Odibee Sans"/>
                <a:cs typeface="Odibee Sans"/>
                <a:sym typeface="Odibee Sans"/>
              </a:defRPr>
            </a:lvl1pPr>
            <a:lvl2pPr lvl="1">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2pPr>
            <a:lvl3pPr lvl="2">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3pPr>
            <a:lvl4pPr lvl="3">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4pPr>
            <a:lvl5pPr lvl="4">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5pPr>
            <a:lvl6pPr lvl="5">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6pPr>
            <a:lvl7pPr lvl="6">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7pPr>
            <a:lvl8pPr lvl="7">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8pPr>
            <a:lvl9pPr lvl="8">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 id="2147483666"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62301634"/>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3.xml"/><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2.wmf"/><Relationship Id="rId11" Type="http://schemas.openxmlformats.org/officeDocument/2006/relationships/image" Target="../media/image24.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25.png"/><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notesSlide" Target="../notesSlides/notesSlide16.xml"/><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5.bin"/><Relationship Id="rId10" Type="http://schemas.openxmlformats.org/officeDocument/2006/relationships/image" Target="../media/image33.wmf"/><Relationship Id="rId4" Type="http://schemas.openxmlformats.org/officeDocument/2006/relationships/image" Target="../media/image34.png"/><Relationship Id="rId9"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46.wmf"/><Relationship Id="rId12" Type="http://schemas.openxmlformats.org/officeDocument/2006/relationships/image" Target="../media/image40.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7.wmf"/></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gif"/></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5.gif"/><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70.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71.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77.gif"/><Relationship Id="rId5" Type="http://schemas.openxmlformats.org/officeDocument/2006/relationships/image" Target="../media/image76.gif"/><Relationship Id="rId4" Type="http://schemas.openxmlformats.org/officeDocument/2006/relationships/image" Target="../media/image75.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7.gif"/><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gif"/></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91.jpeg"/><Relationship Id="rId4" Type="http://schemas.openxmlformats.org/officeDocument/2006/relationships/image" Target="../media/image9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55178" y="3304956"/>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600"/>
              <a:t>GROUP 6</a:t>
            </a:r>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903"/>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ea typeface="Open Sans"/>
                <a:cs typeface="Open Sans"/>
                <a:sym typeface="Open Sans"/>
              </a:rPr>
              <a:t>COMPUTATIONAL</a:t>
            </a:r>
            <a:br>
              <a:rPr lang="en">
                <a:latin typeface="Odibee Sans" panose="020B0604020202020204" charset="0"/>
                <a:ea typeface="Open Sans"/>
                <a:cs typeface="Open Sans"/>
                <a:sym typeface="Open Sans"/>
              </a:rPr>
            </a:br>
            <a:r>
              <a:rPr lang="en">
                <a:latin typeface="Odibee Sans" panose="020B0604020202020204" charset="0"/>
                <a:ea typeface="Open Sans"/>
                <a:cs typeface="Open Sans"/>
                <a:sym typeface="Open Sans"/>
              </a:rPr>
              <a:t>GEOMETRY</a:t>
            </a:r>
            <a:endParaRPr lang="en-US">
              <a:latin typeface="Odibee Sans" panose="020B0604020202020204" charset="0"/>
            </a:endParaRPr>
          </a:p>
        </p:txBody>
      </p:sp>
      <p:sp>
        <p:nvSpPr>
          <p:cNvPr id="1765" name="Google Shape;1765;p31"/>
          <p:cNvSpPr txBox="1">
            <a:spLocks noGrp="1"/>
          </p:cNvSpPr>
          <p:nvPr>
            <p:ph type="subTitle" idx="2"/>
          </p:nvPr>
        </p:nvSpPr>
        <p:spPr>
          <a:xfrm>
            <a:off x="6955350" y="250175"/>
            <a:ext cx="2039794" cy="67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CS112.M11.KHTN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14" name="Google Shape;114;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vi-VN" sz="1500" b="1">
                <a:solidFill>
                  <a:srgbClr val="000000"/>
                </a:solidFill>
              </a:rPr>
              <a:t>Định nghĩa (Đại số):  </a:t>
            </a:r>
          </a:p>
          <a:p>
            <a:pPr marL="0" lvl="0" indent="0" algn="l" rtl="0">
              <a:spcBef>
                <a:spcPts val="1600"/>
              </a:spcBef>
              <a:spcAft>
                <a:spcPts val="0"/>
              </a:spcAft>
              <a:buNone/>
            </a:pPr>
            <a:r>
              <a:rPr lang="vi-VN" sz="1500" b="1">
                <a:solidFill>
                  <a:srgbClr val="000000"/>
                </a:solidFill>
              </a:rPr>
              <a:t>             </a:t>
            </a:r>
            <a:r>
              <a:rPr lang="vi-VN" sz="1500">
                <a:solidFill>
                  <a:srgbClr val="000000"/>
                </a:solidFill>
              </a:rPr>
              <a:t>-</a:t>
            </a:r>
            <a:r>
              <a:rPr lang="vi-VN" sz="1500" b="1">
                <a:solidFill>
                  <a:srgbClr val="000000"/>
                </a:solidFill>
              </a:rPr>
              <a:t>    </a:t>
            </a:r>
            <a:r>
              <a:rPr lang="vi-VN" sz="1500">
                <a:solidFill>
                  <a:srgbClr val="000000"/>
                </a:solidFill>
              </a:rPr>
              <a:t>Tích vô hướng của hai vector a = (a</a:t>
            </a:r>
            <a:r>
              <a:rPr lang="vi-VN" sz="1500" baseline="-25000">
                <a:solidFill>
                  <a:srgbClr val="000000"/>
                </a:solidFill>
              </a:rPr>
              <a:t>1</a:t>
            </a:r>
            <a:r>
              <a:rPr lang="vi-VN" sz="1500">
                <a:solidFill>
                  <a:srgbClr val="000000"/>
                </a:solidFill>
              </a:rPr>
              <a:t>, a</a:t>
            </a:r>
            <a:r>
              <a:rPr lang="vi-VN" sz="1500" baseline="-25000">
                <a:solidFill>
                  <a:srgbClr val="000000"/>
                </a:solidFill>
              </a:rPr>
              <a:t>2</a:t>
            </a:r>
            <a:r>
              <a:rPr lang="vi-VN" sz="1500">
                <a:solidFill>
                  <a:srgbClr val="000000"/>
                </a:solidFill>
              </a:rPr>
              <a:t>) và b = (b</a:t>
            </a:r>
            <a:r>
              <a:rPr lang="vi-VN" sz="1500" baseline="-25000">
                <a:solidFill>
                  <a:srgbClr val="000000"/>
                </a:solidFill>
              </a:rPr>
              <a:t>1</a:t>
            </a:r>
            <a:r>
              <a:rPr lang="vi-VN" sz="1500">
                <a:solidFill>
                  <a:srgbClr val="000000"/>
                </a:solidFill>
              </a:rPr>
              <a:t>, b</a:t>
            </a:r>
            <a:r>
              <a:rPr lang="vi-VN" sz="1500" baseline="-25000">
                <a:solidFill>
                  <a:srgbClr val="000000"/>
                </a:solidFill>
              </a:rPr>
              <a:t>2</a:t>
            </a:r>
            <a:r>
              <a:rPr lang="vi-VN" sz="1500">
                <a:solidFill>
                  <a:srgbClr val="000000"/>
                </a:solidFill>
              </a:rPr>
              <a:t>) được định nghĩa là:</a:t>
            </a:r>
          </a:p>
          <a:p>
            <a:pPr marL="0" lvl="0" indent="0" algn="l" rtl="0">
              <a:spcBef>
                <a:spcPts val="1600"/>
              </a:spcBef>
              <a:spcAft>
                <a:spcPts val="0"/>
              </a:spcAft>
              <a:buNone/>
            </a:pPr>
            <a:endParaRPr lang="vi-VN" sz="1500">
              <a:solidFill>
                <a:srgbClr val="000000"/>
              </a:solidFill>
            </a:endParaRPr>
          </a:p>
          <a:p>
            <a:pPr marL="914400" lvl="0" indent="-323850" algn="l" rtl="0">
              <a:spcBef>
                <a:spcPts val="1600"/>
              </a:spcBef>
              <a:spcAft>
                <a:spcPts val="0"/>
              </a:spcAft>
              <a:buSzPts val="1500"/>
              <a:buChar char="-"/>
            </a:pPr>
            <a:r>
              <a:rPr lang="vi-VN" sz="1500">
                <a:solidFill>
                  <a:srgbClr val="000000"/>
                </a:solidFill>
              </a:rPr>
              <a:t>Nếu hai vector được xem như là một </a:t>
            </a:r>
            <a:r>
              <a:rPr lang="vi-VN" sz="1500" b="1">
                <a:solidFill>
                  <a:srgbClr val="000000"/>
                </a:solidFill>
              </a:rPr>
              <a:t>ma trận hàng</a:t>
            </a:r>
            <a:r>
              <a:rPr lang="vi-VN" sz="1500">
                <a:solidFill>
                  <a:srgbClr val="000000"/>
                </a:solidFill>
              </a:rPr>
              <a:t> thì ta có thể viết lại:</a:t>
            </a:r>
          </a:p>
          <a:p>
            <a:pPr marL="1371600" lvl="0" indent="0" algn="l" rtl="0">
              <a:spcBef>
                <a:spcPts val="1600"/>
              </a:spcBef>
              <a:spcAft>
                <a:spcPts val="0"/>
              </a:spcAft>
              <a:buNone/>
            </a:pPr>
            <a:endParaRPr sz="1500"/>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baseline="-25000"/>
          </a:p>
        </p:txBody>
      </p:sp>
      <p:pic>
        <p:nvPicPr>
          <p:cNvPr id="115" name="Google Shape;115;p19" descr="a.b = a_{1}b_{1} + a_{2}b_{2}" title="MathEquation,#000000"/>
          <p:cNvPicPr preferRelativeResize="0"/>
          <p:nvPr/>
        </p:nvPicPr>
        <p:blipFill>
          <a:blip r:embed="rId3">
            <a:alphaModFix/>
          </a:blip>
          <a:stretch>
            <a:fillRect/>
          </a:stretch>
        </p:blipFill>
        <p:spPr>
          <a:xfrm>
            <a:off x="3350625" y="2571750"/>
            <a:ext cx="2011882" cy="254000"/>
          </a:xfrm>
          <a:prstGeom prst="rect">
            <a:avLst/>
          </a:prstGeom>
          <a:noFill/>
          <a:ln>
            <a:noFill/>
          </a:ln>
        </p:spPr>
      </p:pic>
      <p:pic>
        <p:nvPicPr>
          <p:cNvPr id="116" name="Google Shape;116;p19" descr="a.b = ab^{T}" title="MathEquation,#000000"/>
          <p:cNvPicPr preferRelativeResize="0"/>
          <p:nvPr/>
        </p:nvPicPr>
        <p:blipFill>
          <a:blip r:embed="rId4">
            <a:alphaModFix/>
          </a:blip>
          <a:stretch>
            <a:fillRect/>
          </a:stretch>
        </p:blipFill>
        <p:spPr>
          <a:xfrm>
            <a:off x="3824625" y="3523025"/>
            <a:ext cx="1063874" cy="254000"/>
          </a:xfrm>
          <a:prstGeom prst="rect">
            <a:avLst/>
          </a:prstGeom>
          <a:noFill/>
          <a:ln>
            <a:noFill/>
          </a:ln>
        </p:spPr>
      </p:pic>
      <p:sp>
        <p:nvSpPr>
          <p:cNvPr id="117" name="Google Shape;11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7" name="Google Shape;1980;p42">
            <a:extLst>
              <a:ext uri="{FF2B5EF4-FFF2-40B4-BE49-F238E27FC236}">
                <a16:creationId xmlns:a16="http://schemas.microsoft.com/office/drawing/2014/main" id="{4370B202-C88C-4044-BAC4-8B53DCBF5513}"/>
              </a:ext>
            </a:extLst>
          </p:cNvPr>
          <p:cNvGrpSpPr/>
          <p:nvPr/>
        </p:nvGrpSpPr>
        <p:grpSpPr>
          <a:xfrm>
            <a:off x="8472458" y="22573"/>
            <a:ext cx="775731" cy="753817"/>
            <a:chOff x="5109838" y="3156700"/>
            <a:chExt cx="306625" cy="297975"/>
          </a:xfrm>
        </p:grpSpPr>
        <p:sp>
          <p:nvSpPr>
            <p:cNvPr id="8" name="Google Shape;1981;p42">
              <a:extLst>
                <a:ext uri="{FF2B5EF4-FFF2-40B4-BE49-F238E27FC236}">
                  <a16:creationId xmlns:a16="http://schemas.microsoft.com/office/drawing/2014/main" id="{1BC86CA3-6BF9-4182-8BB9-BD6B8E2F47D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2;p42">
              <a:extLst>
                <a:ext uri="{FF2B5EF4-FFF2-40B4-BE49-F238E27FC236}">
                  <a16:creationId xmlns:a16="http://schemas.microsoft.com/office/drawing/2014/main" id="{EACDC4D8-1756-49E5-88AD-BA6C06D034B2}"/>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3;p42">
              <a:extLst>
                <a:ext uri="{FF2B5EF4-FFF2-40B4-BE49-F238E27FC236}">
                  <a16:creationId xmlns:a16="http://schemas.microsoft.com/office/drawing/2014/main" id="{492E6B96-3098-416A-9448-8AF6594AFF0E}"/>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4;p42">
              <a:extLst>
                <a:ext uri="{FF2B5EF4-FFF2-40B4-BE49-F238E27FC236}">
                  <a16:creationId xmlns:a16="http://schemas.microsoft.com/office/drawing/2014/main" id="{B9AEB966-7E75-4AF8-825E-72A8DA023FDA}"/>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23" name="Google Shape;123;p20"/>
          <p:cNvSpPr txBox="1">
            <a:spLocks noGrp="1"/>
          </p:cNvSpPr>
          <p:nvPr>
            <p:ph type="body" idx="1"/>
          </p:nvPr>
        </p:nvSpPr>
        <p:spPr>
          <a:xfrm>
            <a:off x="311700" y="1266325"/>
            <a:ext cx="57777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en" sz="1500" b="1">
                <a:solidFill>
                  <a:srgbClr val="000000"/>
                </a:solidFill>
              </a:rPr>
              <a:t>Định nghĩa (Hình học):  </a:t>
            </a:r>
            <a:endParaRPr lang="vi-VN" sz="1500" b="1">
              <a:solidFill>
                <a:srgbClr val="000000"/>
              </a:solidFill>
            </a:endParaRPr>
          </a:p>
          <a:p>
            <a:pPr marL="133350" lvl="0" indent="0" algn="l" rtl="0">
              <a:spcBef>
                <a:spcPts val="0"/>
              </a:spcBef>
              <a:spcAft>
                <a:spcPts val="0"/>
              </a:spcAft>
              <a:buSzPts val="1500"/>
              <a:buNone/>
            </a:pPr>
            <a:r>
              <a:rPr lang="en" sz="1500">
                <a:solidFill>
                  <a:srgbClr val="000000"/>
                </a:solidFill>
              </a:rPr>
              <a:t>Tích giữa độ dài của vectơ thứ nhất và độ dài hình chiếu của vectơ thứ hai lên vectơ thứ nhất.</a:t>
            </a:r>
            <a:endParaRPr sz="1500">
              <a:solidFill>
                <a:srgbClr val="000000"/>
              </a:solidFill>
            </a:endParaRPr>
          </a:p>
          <a:p>
            <a:pPr marL="914400" lvl="0" indent="0" algn="l" rtl="0">
              <a:spcBef>
                <a:spcPts val="1600"/>
              </a:spcBef>
              <a:spcAft>
                <a:spcPts val="0"/>
              </a:spcAft>
              <a:buNone/>
            </a:pPr>
            <a:endParaRPr sz="1500">
              <a:solidFill>
                <a:srgbClr val="000000"/>
              </a:solidFill>
            </a:endParaRPr>
          </a:p>
          <a:p>
            <a:pPr marL="0" lvl="0" indent="0" algn="l" rtl="0">
              <a:spcBef>
                <a:spcPts val="1600"/>
              </a:spcBef>
              <a:spcAft>
                <a:spcPts val="0"/>
              </a:spcAft>
              <a:buNone/>
            </a:pPr>
            <a:r>
              <a:rPr lang="en" sz="1500">
                <a:solidFill>
                  <a:srgbClr val="000000"/>
                </a:solidFill>
              </a:rPr>
              <a:t>                  Trong đó:                      là góc giữa 2 vetor a và b.</a:t>
            </a:r>
            <a:endParaRPr sz="1500">
              <a:solidFill>
                <a:srgbClr val="000000"/>
              </a:solidFill>
            </a:endParaRPr>
          </a:p>
          <a:p>
            <a:pPr marL="0" lvl="0" indent="0" algn="l" rtl="0">
              <a:spcBef>
                <a:spcPts val="1600"/>
              </a:spcBef>
              <a:spcAft>
                <a:spcPts val="0"/>
              </a:spcAft>
              <a:buNone/>
            </a:pPr>
            <a:r>
              <a:rPr lang="en" sz="1500">
                <a:solidFill>
                  <a:srgbClr val="000000"/>
                </a:solidFill>
              </a:rPr>
              <a:t>	</a:t>
            </a:r>
            <a:endParaRPr sz="1500">
              <a:solidFill>
                <a:srgbClr val="000000"/>
              </a:solidFill>
            </a:endParaRPr>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24" name="Google Shape;124;p20"/>
          <p:cNvPicPr preferRelativeResize="0"/>
          <p:nvPr/>
        </p:nvPicPr>
        <p:blipFill>
          <a:blip r:embed="rId3">
            <a:alphaModFix/>
          </a:blip>
          <a:stretch>
            <a:fillRect/>
          </a:stretch>
        </p:blipFill>
        <p:spPr>
          <a:xfrm>
            <a:off x="6089300" y="1266325"/>
            <a:ext cx="3054700" cy="2187475"/>
          </a:xfrm>
          <a:prstGeom prst="rect">
            <a:avLst/>
          </a:prstGeom>
          <a:noFill/>
          <a:ln>
            <a:noFill/>
          </a:ln>
        </p:spPr>
      </p:pic>
      <p:pic>
        <p:nvPicPr>
          <p:cNvPr id="125" name="Google Shape;125;p20" descr="a.b = ||a||\,||b||cos(\theta)" title="MathEquation,#000000"/>
          <p:cNvPicPr preferRelativeResize="0"/>
          <p:nvPr/>
        </p:nvPicPr>
        <p:blipFill>
          <a:blip r:embed="rId4">
            <a:alphaModFix/>
          </a:blip>
          <a:stretch>
            <a:fillRect/>
          </a:stretch>
        </p:blipFill>
        <p:spPr>
          <a:xfrm>
            <a:off x="2124350" y="2571750"/>
            <a:ext cx="1953846" cy="254000"/>
          </a:xfrm>
          <a:prstGeom prst="rect">
            <a:avLst/>
          </a:prstGeom>
          <a:noFill/>
          <a:ln>
            <a:noFill/>
          </a:ln>
        </p:spPr>
      </p:pic>
      <p:pic>
        <p:nvPicPr>
          <p:cNvPr id="126" name="Google Shape;126;p20" descr="\theta \in [0,\pi]" title="MathEquation,#000000"/>
          <p:cNvPicPr preferRelativeResize="0"/>
          <p:nvPr/>
        </p:nvPicPr>
        <p:blipFill>
          <a:blip r:embed="rId5">
            <a:alphaModFix/>
          </a:blip>
          <a:stretch>
            <a:fillRect/>
          </a:stretch>
        </p:blipFill>
        <p:spPr>
          <a:xfrm>
            <a:off x="2229900" y="3133825"/>
            <a:ext cx="843154" cy="254000"/>
          </a:xfrm>
          <a:prstGeom prst="rect">
            <a:avLst/>
          </a:prstGeom>
          <a:noFill/>
          <a:ln>
            <a:noFill/>
          </a:ln>
        </p:spPr>
      </p:pic>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8" name="Google Shape;1980;p42">
            <a:extLst>
              <a:ext uri="{FF2B5EF4-FFF2-40B4-BE49-F238E27FC236}">
                <a16:creationId xmlns:a16="http://schemas.microsoft.com/office/drawing/2014/main" id="{39907AAD-F1D6-4802-871D-85DE153A9746}"/>
              </a:ext>
            </a:extLst>
          </p:cNvPr>
          <p:cNvGrpSpPr/>
          <p:nvPr/>
        </p:nvGrpSpPr>
        <p:grpSpPr>
          <a:xfrm>
            <a:off x="8472458" y="22573"/>
            <a:ext cx="775731" cy="753817"/>
            <a:chOff x="5109838" y="3156700"/>
            <a:chExt cx="306625" cy="297975"/>
          </a:xfrm>
        </p:grpSpPr>
        <p:sp>
          <p:nvSpPr>
            <p:cNvPr id="9" name="Google Shape;1981;p42">
              <a:extLst>
                <a:ext uri="{FF2B5EF4-FFF2-40B4-BE49-F238E27FC236}">
                  <a16:creationId xmlns:a16="http://schemas.microsoft.com/office/drawing/2014/main" id="{DC0DF0AB-0192-40F2-B2E6-0CBECDD62B05}"/>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2;p42">
              <a:extLst>
                <a:ext uri="{FF2B5EF4-FFF2-40B4-BE49-F238E27FC236}">
                  <a16:creationId xmlns:a16="http://schemas.microsoft.com/office/drawing/2014/main" id="{D40184BE-94B6-4347-8895-63252B21F831}"/>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3;p42">
              <a:extLst>
                <a:ext uri="{FF2B5EF4-FFF2-40B4-BE49-F238E27FC236}">
                  <a16:creationId xmlns:a16="http://schemas.microsoft.com/office/drawing/2014/main" id="{AA813C7E-7313-4C71-BC59-E04A45E074C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84;p42">
              <a:extLst>
                <a:ext uri="{FF2B5EF4-FFF2-40B4-BE49-F238E27FC236}">
                  <a16:creationId xmlns:a16="http://schemas.microsoft.com/office/drawing/2014/main" id="{4B0FDCC2-6AC3-4975-A685-C60A5344C55C}"/>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Effect transition="in" filter="fade">
                                      <p:cBhvr>
                                        <p:cTn id="7" dur="500"/>
                                        <p:tgtEl>
                                          <p:spTgt spid="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
                                            <p:txEl>
                                              <p:pRg st="1" end="1"/>
                                            </p:txEl>
                                          </p:spTgt>
                                        </p:tgtEl>
                                        <p:attrNameLst>
                                          <p:attrName>style.visibility</p:attrName>
                                        </p:attrNameLst>
                                      </p:cBhvr>
                                      <p:to>
                                        <p:strVal val="visible"/>
                                      </p:to>
                                    </p:set>
                                    <p:animEffect transition="in" filter="fade">
                                      <p:cBhvr>
                                        <p:cTn id="12" dur="500"/>
                                        <p:tgtEl>
                                          <p:spTgt spid="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
                                            <p:txEl>
                                              <p:pRg st="2" end="2"/>
                                            </p:txEl>
                                          </p:spTgt>
                                        </p:tgtEl>
                                        <p:attrNameLst>
                                          <p:attrName>style.visibility</p:attrName>
                                        </p:attrNameLst>
                                      </p:cBhvr>
                                      <p:to>
                                        <p:strVal val="visible"/>
                                      </p:to>
                                    </p:set>
                                    <p:animEffect transition="in" filter="fade">
                                      <p:cBhvr>
                                        <p:cTn id="17" dur="500"/>
                                        <p:tgtEl>
                                          <p:spTgt spid="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fade">
                                      <p:cBhvr>
                                        <p:cTn id="32" dur="500"/>
                                        <p:tgtEl>
                                          <p:spTgt spid="1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
                                            <p:txEl>
                                              <p:pRg st="4" end="4"/>
                                            </p:txEl>
                                          </p:spTgt>
                                        </p:tgtEl>
                                        <p:attrNameLst>
                                          <p:attrName>style.visibility</p:attrName>
                                        </p:attrNameLst>
                                      </p:cBhvr>
                                      <p:to>
                                        <p:strVal val="visible"/>
                                      </p:to>
                                    </p:set>
                                    <p:animEffect transition="in" filter="fade">
                                      <p:cBhvr>
                                        <p:cTn id="37" dur="500"/>
                                        <p:tgtEl>
                                          <p:spTgt spid="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33" name="Google Shape;133;p21"/>
          <p:cNvSpPr txBox="1">
            <a:spLocks noGrp="1"/>
          </p:cNvSpPr>
          <p:nvPr>
            <p:ph type="body" idx="1"/>
          </p:nvPr>
        </p:nvSpPr>
        <p:spPr>
          <a:xfrm>
            <a:off x="311700" y="1266325"/>
            <a:ext cx="7182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Tích vô hướng (Dot product):</a:t>
            </a:r>
            <a:endParaRPr b="1">
              <a:solidFill>
                <a:schemeClr val="accent1"/>
              </a:solidFill>
            </a:endParaRPr>
          </a:p>
          <a:p>
            <a:pPr marL="457200" lvl="0" indent="-323850" algn="l" rtl="0">
              <a:spcBef>
                <a:spcPts val="0"/>
              </a:spcBef>
              <a:spcAft>
                <a:spcPts val="0"/>
              </a:spcAft>
              <a:buSzPts val="1500"/>
              <a:buChar char="❖"/>
            </a:pPr>
            <a:r>
              <a:rPr lang="vi-VN" sz="1500">
                <a:solidFill>
                  <a:srgbClr val="000000"/>
                </a:solidFill>
              </a:rPr>
              <a:t>Một số tính chất thông qua tích vô hướng:</a:t>
            </a:r>
          </a:p>
          <a:p>
            <a:pPr marL="133350" lvl="0" indent="0" algn="l" rtl="0">
              <a:spcBef>
                <a:spcPts val="0"/>
              </a:spcBef>
              <a:spcAft>
                <a:spcPts val="0"/>
              </a:spcAft>
              <a:buSzPts val="1500"/>
              <a:buNone/>
            </a:pPr>
            <a:endParaRPr lang="vi-VN" sz="1500">
              <a:solidFill>
                <a:srgbClr val="000000"/>
              </a:solidFill>
            </a:endParaRPr>
          </a:p>
          <a:p>
            <a:pPr marL="1371600" lvl="1" indent="-323850" algn="l" rtl="0">
              <a:spcBef>
                <a:spcPts val="0"/>
              </a:spcBef>
              <a:spcAft>
                <a:spcPts val="0"/>
              </a:spcAft>
              <a:buSzPts val="1500"/>
              <a:buChar char="➢"/>
            </a:pPr>
            <a:r>
              <a:rPr lang="vi-VN" sz="1500">
                <a:solidFill>
                  <a:srgbClr val="000000"/>
                </a:solidFill>
              </a:rPr>
              <a:t>Độ dài của vector a:  </a:t>
            </a:r>
          </a:p>
          <a:p>
            <a:pPr marL="1371600" lvl="0" indent="0" algn="l" rtl="0">
              <a:spcBef>
                <a:spcPts val="1600"/>
              </a:spcBef>
              <a:spcAft>
                <a:spcPts val="0"/>
              </a:spcAft>
              <a:buNone/>
            </a:pPr>
            <a:endParaRPr lang="vi-VN" sz="1500">
              <a:solidFill>
                <a:srgbClr val="000000"/>
              </a:solidFill>
            </a:endParaRPr>
          </a:p>
          <a:p>
            <a:pPr marL="1371600" lvl="1" indent="-323850" algn="l" rtl="0">
              <a:spcBef>
                <a:spcPts val="1600"/>
              </a:spcBef>
              <a:spcAft>
                <a:spcPts val="0"/>
              </a:spcAft>
              <a:buSzPts val="1500"/>
              <a:buChar char="➢"/>
            </a:pPr>
            <a:r>
              <a:rPr lang="vi-VN" sz="1500">
                <a:solidFill>
                  <a:srgbClr val="000000"/>
                </a:solidFill>
              </a:rPr>
              <a:t>Phép chiếu của a lên b:</a:t>
            </a:r>
          </a:p>
          <a:p>
            <a:pPr marL="1371600" lvl="0" indent="0" algn="l" rtl="0">
              <a:spcBef>
                <a:spcPts val="1600"/>
              </a:spcBef>
              <a:spcAft>
                <a:spcPts val="0"/>
              </a:spcAft>
              <a:buNone/>
            </a:pPr>
            <a:r>
              <a:rPr lang="vi-VN" sz="1500">
                <a:solidFill>
                  <a:srgbClr val="000000"/>
                </a:solidFill>
              </a:rPr>
              <a:t> </a:t>
            </a:r>
          </a:p>
          <a:p>
            <a:pPr marL="1371600" lvl="1" indent="-323850" algn="l" rtl="0">
              <a:spcBef>
                <a:spcPts val="1600"/>
              </a:spcBef>
              <a:spcAft>
                <a:spcPts val="0"/>
              </a:spcAft>
              <a:buSzPts val="1500"/>
              <a:buChar char="➢"/>
            </a:pPr>
            <a:r>
              <a:rPr lang="vi-VN" sz="1500">
                <a:solidFill>
                  <a:srgbClr val="000000"/>
                </a:solidFill>
              </a:rPr>
              <a:t>Góc giữa hai vector:  </a:t>
            </a:r>
          </a:p>
          <a:p>
            <a:pPr marL="0" lvl="0" indent="0" algn="l" rtl="0">
              <a:spcBef>
                <a:spcPts val="1600"/>
              </a:spcBef>
              <a:spcAft>
                <a:spcPts val="0"/>
              </a:spcAft>
              <a:buNone/>
            </a:pPr>
            <a:r>
              <a:rPr lang="en" sz="1500">
                <a:solidFill>
                  <a:schemeClr val="bg2">
                    <a:lumMod val="50000"/>
                  </a:schemeClr>
                </a:solidFill>
              </a:rPr>
              <a:t>	</a:t>
            </a:r>
            <a:endParaRPr sz="1500">
              <a:solidFill>
                <a:schemeClr val="bg2">
                  <a:lumMod val="50000"/>
                </a:schemeClr>
              </a:solidFill>
            </a:endParaRPr>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34" name="Google Shape;134;p21"/>
          <p:cNvPicPr preferRelativeResize="0"/>
          <p:nvPr/>
        </p:nvPicPr>
        <p:blipFill>
          <a:blip r:embed="rId3">
            <a:alphaModFix/>
          </a:blip>
          <a:stretch>
            <a:fillRect/>
          </a:stretch>
        </p:blipFill>
        <p:spPr>
          <a:xfrm>
            <a:off x="6613738" y="666475"/>
            <a:ext cx="1562100" cy="1457325"/>
          </a:xfrm>
          <a:prstGeom prst="rect">
            <a:avLst/>
          </a:prstGeom>
          <a:noFill/>
          <a:ln>
            <a:noFill/>
          </a:ln>
        </p:spPr>
      </p:pic>
      <p:pic>
        <p:nvPicPr>
          <p:cNvPr id="135" name="Google Shape;135;p21"/>
          <p:cNvPicPr preferRelativeResize="0"/>
          <p:nvPr/>
        </p:nvPicPr>
        <p:blipFill>
          <a:blip r:embed="rId4">
            <a:alphaModFix/>
          </a:blip>
          <a:stretch>
            <a:fillRect/>
          </a:stretch>
        </p:blipFill>
        <p:spPr>
          <a:xfrm>
            <a:off x="6666138" y="2123800"/>
            <a:ext cx="1457325" cy="1390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6613750" y="3432325"/>
            <a:ext cx="1697822" cy="1225700"/>
          </a:xfrm>
          <a:prstGeom prst="rect">
            <a:avLst/>
          </a:prstGeom>
          <a:noFill/>
          <a:ln>
            <a:noFill/>
          </a:ln>
        </p:spPr>
      </p:pic>
      <p:pic>
        <p:nvPicPr>
          <p:cNvPr id="137" name="Google Shape;137;p21" descr="||a|| = \sqrt{a.a}" title="MathEquation,#000000"/>
          <p:cNvPicPr preferRelativeResize="0"/>
          <p:nvPr/>
        </p:nvPicPr>
        <p:blipFill>
          <a:blip r:embed="rId6">
            <a:alphaModFix/>
          </a:blip>
          <a:stretch>
            <a:fillRect/>
          </a:stretch>
        </p:blipFill>
        <p:spPr>
          <a:xfrm>
            <a:off x="3733261" y="2165375"/>
            <a:ext cx="1135196" cy="254000"/>
          </a:xfrm>
          <a:prstGeom prst="rect">
            <a:avLst/>
          </a:prstGeom>
          <a:noFill/>
          <a:ln>
            <a:noFill/>
          </a:ln>
        </p:spPr>
      </p:pic>
      <p:pic>
        <p:nvPicPr>
          <p:cNvPr id="138" name="Google Shape;138;p21" descr="p = \frac{a.b}{||b||}" title="MathEquation,#000000"/>
          <p:cNvPicPr preferRelativeResize="0"/>
          <p:nvPr/>
        </p:nvPicPr>
        <p:blipFill>
          <a:blip r:embed="rId7">
            <a:alphaModFix/>
          </a:blip>
          <a:stretch>
            <a:fillRect/>
          </a:stretch>
        </p:blipFill>
        <p:spPr>
          <a:xfrm>
            <a:off x="4119786" y="3036852"/>
            <a:ext cx="763096" cy="428551"/>
          </a:xfrm>
          <a:prstGeom prst="rect">
            <a:avLst/>
          </a:prstGeom>
          <a:noFill/>
          <a:ln>
            <a:noFill/>
          </a:ln>
        </p:spPr>
      </p:pic>
      <p:pic>
        <p:nvPicPr>
          <p:cNvPr id="139" name="Google Shape;139;p21" descr="\theta = arccos(\frac{a.b}{||a||\,||b||})" title="MathEquation,#000000"/>
          <p:cNvPicPr preferRelativeResize="0"/>
          <p:nvPr/>
        </p:nvPicPr>
        <p:blipFill>
          <a:blip r:embed="rId8">
            <a:alphaModFix/>
          </a:blip>
          <a:stretch>
            <a:fillRect/>
          </a:stretch>
        </p:blipFill>
        <p:spPr>
          <a:xfrm>
            <a:off x="3763116" y="3969082"/>
            <a:ext cx="2198951" cy="599943"/>
          </a:xfrm>
          <a:prstGeom prst="rect">
            <a:avLst/>
          </a:prstGeom>
          <a:noFill/>
          <a:ln>
            <a:noFill/>
          </a:ln>
        </p:spPr>
      </p:pic>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11" name="Google Shape;1980;p42">
            <a:extLst>
              <a:ext uri="{FF2B5EF4-FFF2-40B4-BE49-F238E27FC236}">
                <a16:creationId xmlns:a16="http://schemas.microsoft.com/office/drawing/2014/main" id="{5C0E4C90-7797-4066-93C4-743CC0F17FD0}"/>
              </a:ext>
            </a:extLst>
          </p:cNvPr>
          <p:cNvGrpSpPr/>
          <p:nvPr/>
        </p:nvGrpSpPr>
        <p:grpSpPr>
          <a:xfrm>
            <a:off x="8472458" y="22573"/>
            <a:ext cx="775731" cy="753817"/>
            <a:chOff x="5109838" y="3156700"/>
            <a:chExt cx="306625" cy="297975"/>
          </a:xfrm>
        </p:grpSpPr>
        <p:sp>
          <p:nvSpPr>
            <p:cNvPr id="12" name="Google Shape;1981;p42">
              <a:extLst>
                <a:ext uri="{FF2B5EF4-FFF2-40B4-BE49-F238E27FC236}">
                  <a16:creationId xmlns:a16="http://schemas.microsoft.com/office/drawing/2014/main" id="{AA5003CB-E980-4817-AECF-E9B187651157}"/>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BD1883EF-1E93-42CB-A69D-43E549C5614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8F3853C1-E850-4E29-8F21-466B7741F709}"/>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4C28C43B-B3FA-4BE5-B2FB-245F738A7232}"/>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24943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46" name="Google Shape;146;p22"/>
          <p:cNvSpPr txBox="1">
            <a:spLocks noGrp="1"/>
          </p:cNvSpPr>
          <p:nvPr>
            <p:ph type="body" idx="1"/>
          </p:nvPr>
        </p:nvSpPr>
        <p:spPr>
          <a:xfrm>
            <a:off x="335558" y="967581"/>
            <a:ext cx="8136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2. Tích có hướng (Cross product):</a:t>
            </a:r>
            <a:endParaRPr b="1">
              <a:solidFill>
                <a:schemeClr val="accent1"/>
              </a:solidFill>
            </a:endParaRPr>
          </a:p>
          <a:p>
            <a:pPr marL="457200" lvl="0" indent="-323850" algn="l" rtl="0">
              <a:spcBef>
                <a:spcPts val="1600"/>
              </a:spcBef>
              <a:spcAft>
                <a:spcPts val="0"/>
              </a:spcAft>
              <a:buSzPts val="1500"/>
              <a:buChar char="❖"/>
            </a:pPr>
            <a:r>
              <a:rPr lang="en-US" sz="1500" b="1">
                <a:solidFill>
                  <a:srgbClr val="000000"/>
                </a:solidFill>
              </a:rPr>
              <a:t>Công thức theo hệ tọa độ: </a:t>
            </a:r>
          </a:p>
          <a:p>
            <a:pPr marL="0" lvl="0" indent="0" algn="l" rtl="0">
              <a:spcBef>
                <a:spcPts val="1600"/>
              </a:spcBef>
              <a:spcAft>
                <a:spcPts val="0"/>
              </a:spcAft>
              <a:buNone/>
            </a:pPr>
            <a:r>
              <a:rPr lang="en-US" sz="1500">
                <a:solidFill>
                  <a:srgbClr val="000000"/>
                </a:solidFill>
              </a:rPr>
              <a:t>     Với hai vector                           và                         thì   </a:t>
            </a:r>
          </a:p>
          <a:p>
            <a:pPr marL="457200" lvl="0" indent="-323850" algn="l" rtl="0">
              <a:spcBef>
                <a:spcPts val="1600"/>
              </a:spcBef>
              <a:spcAft>
                <a:spcPts val="0"/>
              </a:spcAft>
              <a:buSzPts val="1500"/>
              <a:buChar char="❖"/>
            </a:pPr>
            <a:r>
              <a:rPr lang="en-US" sz="1500" b="1">
                <a:solidFill>
                  <a:srgbClr val="000000"/>
                </a:solidFill>
              </a:rPr>
              <a:t>Về mặt hình học:</a:t>
            </a:r>
          </a:p>
          <a:p>
            <a:pPr marL="457200" lvl="0" indent="0" algn="l" rtl="0">
              <a:spcBef>
                <a:spcPts val="1600"/>
              </a:spcBef>
              <a:spcAft>
                <a:spcPts val="0"/>
              </a:spcAft>
              <a:buNone/>
            </a:pPr>
            <a:r>
              <a:rPr lang="en" sz="1500"/>
              <a:t>                            </a:t>
            </a:r>
            <a:endParaRPr sz="1500"/>
          </a:p>
          <a:p>
            <a:pPr marL="1371600" lvl="0" indent="0" algn="l" rtl="0">
              <a:spcBef>
                <a:spcPts val="1600"/>
              </a:spcBef>
              <a:spcAft>
                <a:spcPts val="0"/>
              </a:spcAft>
              <a:buNone/>
            </a:pPr>
            <a:endParaRPr sz="1500" b="1"/>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pic>
        <p:nvPicPr>
          <p:cNvPr id="151" name="Google Shape;151;p22" descr="a\times b = a_1b_2 - a_2b_1 = \begin{vmatrix}a_1 &amp; b_1 \\ a_2 &amp; b_2 \end{vmatrix} " title="MathEquation,#000000"/>
          <p:cNvPicPr preferRelativeResize="0"/>
          <p:nvPr/>
        </p:nvPicPr>
        <p:blipFill>
          <a:blip r:embed="rId4">
            <a:alphaModFix/>
          </a:blip>
          <a:stretch>
            <a:fillRect/>
          </a:stretch>
        </p:blipFill>
        <p:spPr>
          <a:xfrm>
            <a:off x="5059239" y="1921572"/>
            <a:ext cx="2790350" cy="523175"/>
          </a:xfrm>
          <a:prstGeom prst="rect">
            <a:avLst/>
          </a:prstGeom>
          <a:noFill/>
          <a:ln>
            <a:noFill/>
          </a:ln>
        </p:spPr>
      </p:pic>
      <p:sp>
        <p:nvSpPr>
          <p:cNvPr id="152" name="Google Shape;15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aphicFrame>
        <p:nvGraphicFramePr>
          <p:cNvPr id="3" name="Đối tượng 2">
            <a:extLst>
              <a:ext uri="{FF2B5EF4-FFF2-40B4-BE49-F238E27FC236}">
                <a16:creationId xmlns:a16="http://schemas.microsoft.com/office/drawing/2014/main" id="{A309D3B8-DC81-40FA-94E8-5D2784D36E4F}"/>
              </a:ext>
            </a:extLst>
          </p:cNvPr>
          <p:cNvGraphicFramePr>
            <a:graphicFrameLocks noChangeAspect="1"/>
          </p:cNvGraphicFramePr>
          <p:nvPr>
            <p:extLst>
              <p:ext uri="{D42A27DB-BD31-4B8C-83A1-F6EECF244321}">
                <p14:modId xmlns:p14="http://schemas.microsoft.com/office/powerpoint/2010/main" val="449617153"/>
              </p:ext>
            </p:extLst>
          </p:nvPr>
        </p:nvGraphicFramePr>
        <p:xfrm>
          <a:off x="823111" y="2986661"/>
          <a:ext cx="3866178" cy="889563"/>
        </p:xfrm>
        <a:graphic>
          <a:graphicData uri="http://schemas.openxmlformats.org/presentationml/2006/ole">
            <mc:AlternateContent xmlns:mc="http://schemas.openxmlformats.org/markup-compatibility/2006">
              <mc:Choice xmlns:v="urn:schemas-microsoft-com:vml" Requires="v">
                <p:oleObj spid="_x0000_s3074" name="Equation" r:id="rId5" imgW="1434960" imgH="330120" progId="Equation.DSMT4">
                  <p:embed/>
                </p:oleObj>
              </mc:Choice>
              <mc:Fallback>
                <p:oleObj name="Equation" r:id="rId5" imgW="1434960" imgH="330120" progId="Equation.DSMT4">
                  <p:embed/>
                  <p:pic>
                    <p:nvPicPr>
                      <p:cNvPr id="3" name="Đối tượng 2">
                        <a:extLst>
                          <a:ext uri="{FF2B5EF4-FFF2-40B4-BE49-F238E27FC236}">
                            <a16:creationId xmlns:a16="http://schemas.microsoft.com/office/drawing/2014/main" id="{A309D3B8-DC81-40FA-94E8-5D2784D36E4F}"/>
                          </a:ext>
                        </a:extLst>
                      </p:cNvPr>
                      <p:cNvPicPr/>
                      <p:nvPr/>
                    </p:nvPicPr>
                    <p:blipFill>
                      <a:blip r:embed="rId6"/>
                      <a:stretch>
                        <a:fillRect/>
                      </a:stretch>
                    </p:blipFill>
                    <p:spPr>
                      <a:xfrm>
                        <a:off x="823111" y="2986661"/>
                        <a:ext cx="3866178" cy="889563"/>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1F9ADB3B-8E6D-4B3A-A257-59C0DE78301E}"/>
              </a:ext>
            </a:extLst>
          </p:cNvPr>
          <p:cNvPicPr>
            <a:picLocks noChangeAspect="1"/>
          </p:cNvPicPr>
          <p:nvPr/>
        </p:nvPicPr>
        <p:blipFill>
          <a:blip r:embed="rId7"/>
          <a:stretch>
            <a:fillRect/>
          </a:stretch>
        </p:blipFill>
        <p:spPr>
          <a:xfrm>
            <a:off x="5706319" y="2530086"/>
            <a:ext cx="1908183" cy="2363984"/>
          </a:xfrm>
          <a:prstGeom prst="rect">
            <a:avLst/>
          </a:prstGeom>
        </p:spPr>
      </p:pic>
      <p:graphicFrame>
        <p:nvGraphicFramePr>
          <p:cNvPr id="5" name="Object 4">
            <a:extLst>
              <a:ext uri="{FF2B5EF4-FFF2-40B4-BE49-F238E27FC236}">
                <a16:creationId xmlns:a16="http://schemas.microsoft.com/office/drawing/2014/main" id="{0FC9E935-5B80-4B0A-AFA6-586F042DA1DD}"/>
              </a:ext>
            </a:extLst>
          </p:cNvPr>
          <p:cNvGraphicFramePr>
            <a:graphicFrameLocks noChangeAspect="1"/>
          </p:cNvGraphicFramePr>
          <p:nvPr>
            <p:extLst>
              <p:ext uri="{D42A27DB-BD31-4B8C-83A1-F6EECF244321}">
                <p14:modId xmlns:p14="http://schemas.microsoft.com/office/powerpoint/2010/main" val="2843339128"/>
              </p:ext>
            </p:extLst>
          </p:nvPr>
        </p:nvGraphicFramePr>
        <p:xfrm>
          <a:off x="1966539" y="1957026"/>
          <a:ext cx="1156661" cy="405846"/>
        </p:xfrm>
        <a:graphic>
          <a:graphicData uri="http://schemas.openxmlformats.org/presentationml/2006/ole">
            <mc:AlternateContent xmlns:mc="http://schemas.openxmlformats.org/markup-compatibility/2006">
              <mc:Choice xmlns:v="urn:schemas-microsoft-com:vml" Requires="v">
                <p:oleObj spid="_x0000_s3075" name="Equation" r:id="rId8" imgW="723600" imgH="253800" progId="Equation.DSMT4">
                  <p:embed/>
                </p:oleObj>
              </mc:Choice>
              <mc:Fallback>
                <p:oleObj name="Equation" r:id="rId8" imgW="723600" imgH="253800" progId="Equation.DSMT4">
                  <p:embed/>
                  <p:pic>
                    <p:nvPicPr>
                      <p:cNvPr id="5" name="Object 4">
                        <a:extLst>
                          <a:ext uri="{FF2B5EF4-FFF2-40B4-BE49-F238E27FC236}">
                            <a16:creationId xmlns:a16="http://schemas.microsoft.com/office/drawing/2014/main" id="{0FC9E935-5B80-4B0A-AFA6-586F042DA1DD}"/>
                          </a:ext>
                        </a:extLst>
                      </p:cNvPr>
                      <p:cNvPicPr/>
                      <p:nvPr/>
                    </p:nvPicPr>
                    <p:blipFill>
                      <a:blip r:embed="rId9"/>
                      <a:stretch>
                        <a:fillRect/>
                      </a:stretch>
                    </p:blipFill>
                    <p:spPr>
                      <a:xfrm>
                        <a:off x="1966539" y="1957026"/>
                        <a:ext cx="1156661" cy="40584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0EB0FE9-A419-4132-9376-5F7E9B53DA9B}"/>
              </a:ext>
            </a:extLst>
          </p:cNvPr>
          <p:cNvGraphicFramePr>
            <a:graphicFrameLocks noChangeAspect="1"/>
          </p:cNvGraphicFramePr>
          <p:nvPr>
            <p:extLst>
              <p:ext uri="{D42A27DB-BD31-4B8C-83A1-F6EECF244321}">
                <p14:modId xmlns:p14="http://schemas.microsoft.com/office/powerpoint/2010/main" val="1138112407"/>
              </p:ext>
            </p:extLst>
          </p:nvPr>
        </p:nvGraphicFramePr>
        <p:xfrm>
          <a:off x="3455923" y="1981405"/>
          <a:ext cx="1116077" cy="405846"/>
        </p:xfrm>
        <a:graphic>
          <a:graphicData uri="http://schemas.openxmlformats.org/presentationml/2006/ole">
            <mc:AlternateContent xmlns:mc="http://schemas.openxmlformats.org/markup-compatibility/2006">
              <mc:Choice xmlns:v="urn:schemas-microsoft-com:vml" Requires="v">
                <p:oleObj spid="_x0000_s3076" name="Equation" r:id="rId10" imgW="698400" imgH="253800" progId="Equation.DSMT4">
                  <p:embed/>
                </p:oleObj>
              </mc:Choice>
              <mc:Fallback>
                <p:oleObj name="Equation" r:id="rId10" imgW="698400" imgH="253800" progId="Equation.DSMT4">
                  <p:embed/>
                  <p:pic>
                    <p:nvPicPr>
                      <p:cNvPr id="7" name="Object 6">
                        <a:extLst>
                          <a:ext uri="{FF2B5EF4-FFF2-40B4-BE49-F238E27FC236}">
                            <a16:creationId xmlns:a16="http://schemas.microsoft.com/office/drawing/2014/main" id="{50EB0FE9-A419-4132-9376-5F7E9B53DA9B}"/>
                          </a:ext>
                        </a:extLst>
                      </p:cNvPr>
                      <p:cNvPicPr/>
                      <p:nvPr/>
                    </p:nvPicPr>
                    <p:blipFill>
                      <a:blip r:embed="rId11"/>
                      <a:stretch>
                        <a:fillRect/>
                      </a:stretch>
                    </p:blipFill>
                    <p:spPr>
                      <a:xfrm>
                        <a:off x="3455923" y="1981405"/>
                        <a:ext cx="1116077" cy="405846"/>
                      </a:xfrm>
                      <a:prstGeom prst="rect">
                        <a:avLst/>
                      </a:prstGeom>
                    </p:spPr>
                  </p:pic>
                </p:oleObj>
              </mc:Fallback>
            </mc:AlternateContent>
          </a:graphicData>
        </a:graphic>
      </p:graphicFrame>
      <p:grpSp>
        <p:nvGrpSpPr>
          <p:cNvPr id="15" name="Google Shape;1980;p42">
            <a:extLst>
              <a:ext uri="{FF2B5EF4-FFF2-40B4-BE49-F238E27FC236}">
                <a16:creationId xmlns:a16="http://schemas.microsoft.com/office/drawing/2014/main" id="{4BA3B404-368B-4F00-B7D2-E959BAC47ECC}"/>
              </a:ext>
            </a:extLst>
          </p:cNvPr>
          <p:cNvGrpSpPr/>
          <p:nvPr/>
        </p:nvGrpSpPr>
        <p:grpSpPr>
          <a:xfrm>
            <a:off x="8472458" y="22573"/>
            <a:ext cx="775731" cy="753817"/>
            <a:chOff x="5109838" y="3156700"/>
            <a:chExt cx="306625" cy="297975"/>
          </a:xfrm>
        </p:grpSpPr>
        <p:sp>
          <p:nvSpPr>
            <p:cNvPr id="16" name="Google Shape;1981;p42">
              <a:extLst>
                <a:ext uri="{FF2B5EF4-FFF2-40B4-BE49-F238E27FC236}">
                  <a16:creationId xmlns:a16="http://schemas.microsoft.com/office/drawing/2014/main" id="{B791CAD3-0BD6-4DA4-91FA-66ECADB2E1E4}"/>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2;p42">
              <a:extLst>
                <a:ext uri="{FF2B5EF4-FFF2-40B4-BE49-F238E27FC236}">
                  <a16:creationId xmlns:a16="http://schemas.microsoft.com/office/drawing/2014/main" id="{E4A62827-D827-4FDE-8289-9959F719585A}"/>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3;p42">
              <a:extLst>
                <a:ext uri="{FF2B5EF4-FFF2-40B4-BE49-F238E27FC236}">
                  <a16:creationId xmlns:a16="http://schemas.microsoft.com/office/drawing/2014/main" id="{EA30A156-6A1C-431C-9C78-0710F84AC601}"/>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84;p42">
              <a:extLst>
                <a:ext uri="{FF2B5EF4-FFF2-40B4-BE49-F238E27FC236}">
                  <a16:creationId xmlns:a16="http://schemas.microsoft.com/office/drawing/2014/main" id="{13272056-34E5-49C1-939F-0EA451AE926F}"/>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 Tích và góc</a:t>
            </a:r>
            <a:endParaRPr>
              <a:latin typeface="Open Sans"/>
              <a:ea typeface="Open Sans"/>
              <a:cs typeface="Open Sans"/>
              <a:sym typeface="Open Sans"/>
            </a:endParaRPr>
          </a:p>
        </p:txBody>
      </p:sp>
      <p:sp>
        <p:nvSpPr>
          <p:cNvPr id="123" name="Google Shape;123;p20"/>
          <p:cNvSpPr txBox="1">
            <a:spLocks noGrp="1"/>
          </p:cNvSpPr>
          <p:nvPr>
            <p:ph type="body" idx="1"/>
          </p:nvPr>
        </p:nvSpPr>
        <p:spPr>
          <a:xfrm>
            <a:off x="311700" y="1266325"/>
            <a:ext cx="5777700" cy="33027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500"/>
              <a:t>	</a:t>
            </a:r>
            <a:endParaRPr sz="1500"/>
          </a:p>
          <a:p>
            <a:pPr marL="0" lvl="0" indent="0" algn="l" rtl="0">
              <a:spcBef>
                <a:spcPts val="1600"/>
              </a:spcBef>
              <a:spcAft>
                <a:spcPts val="0"/>
              </a:spcAft>
              <a:buNone/>
            </a:pPr>
            <a:r>
              <a:rPr lang="en" sz="1500" b="1"/>
              <a:t>            </a:t>
            </a:r>
            <a:r>
              <a:rPr lang="en" b="1"/>
              <a:t>	</a:t>
            </a:r>
            <a:endParaRPr b="1"/>
          </a:p>
          <a:p>
            <a:pPr marL="0" lvl="0" indent="0" algn="l" rtl="0">
              <a:spcBef>
                <a:spcPts val="1600"/>
              </a:spcBef>
              <a:spcAft>
                <a:spcPts val="1600"/>
              </a:spcAft>
              <a:buNone/>
            </a:pPr>
            <a:r>
              <a:rPr lang="en" b="1"/>
              <a:t> </a:t>
            </a:r>
            <a:endParaRPr b="1" baseline="-25000"/>
          </a:p>
        </p:txBody>
      </p:sp>
      <p:sp>
        <p:nvSpPr>
          <p:cNvPr id="127" name="Google Shape;12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11" name="Hình ảnh 5" descr="Ảnh có chứa văn bản&#10;&#10;Mô tả được tự động tạo">
            <a:extLst>
              <a:ext uri="{FF2B5EF4-FFF2-40B4-BE49-F238E27FC236}">
                <a16:creationId xmlns:a16="http://schemas.microsoft.com/office/drawing/2014/main" id="{223C5A70-AE3F-4542-9F21-526D9EB43798}"/>
              </a:ext>
            </a:extLst>
          </p:cNvPr>
          <p:cNvPicPr>
            <a:picLocks noChangeAspect="1"/>
          </p:cNvPicPr>
          <p:nvPr/>
        </p:nvPicPr>
        <p:blipFill>
          <a:blip r:embed="rId3"/>
          <a:stretch>
            <a:fillRect/>
          </a:stretch>
        </p:blipFill>
        <p:spPr>
          <a:xfrm>
            <a:off x="1428307" y="3779011"/>
            <a:ext cx="6287385" cy="1082097"/>
          </a:xfrm>
          <a:prstGeom prst="rect">
            <a:avLst/>
          </a:prstGeom>
        </p:spPr>
      </p:pic>
      <p:pic>
        <p:nvPicPr>
          <p:cNvPr id="13" name="Hình ảnh 4" descr="Ảnh có chứa đối tượng, đồng hồ, trượt tuyết&#10;&#10;Mô tả được tự động tạo">
            <a:extLst>
              <a:ext uri="{FF2B5EF4-FFF2-40B4-BE49-F238E27FC236}">
                <a16:creationId xmlns:a16="http://schemas.microsoft.com/office/drawing/2014/main" id="{98B93AF4-BD3B-4D5D-9BCB-1C3EE856850D}"/>
              </a:ext>
            </a:extLst>
          </p:cNvPr>
          <p:cNvPicPr>
            <a:picLocks noChangeAspect="1"/>
          </p:cNvPicPr>
          <p:nvPr/>
        </p:nvPicPr>
        <p:blipFill>
          <a:blip r:embed="rId4"/>
          <a:stretch>
            <a:fillRect/>
          </a:stretch>
        </p:blipFill>
        <p:spPr>
          <a:xfrm>
            <a:off x="1683150" y="1545588"/>
            <a:ext cx="5777700" cy="2233423"/>
          </a:xfrm>
          <a:prstGeom prst="rect">
            <a:avLst/>
          </a:prstGeom>
        </p:spPr>
      </p:pic>
      <p:grpSp>
        <p:nvGrpSpPr>
          <p:cNvPr id="19" name="Google Shape;1980;p42">
            <a:extLst>
              <a:ext uri="{FF2B5EF4-FFF2-40B4-BE49-F238E27FC236}">
                <a16:creationId xmlns:a16="http://schemas.microsoft.com/office/drawing/2014/main" id="{D3B4D215-336A-43C3-9118-180F59C6B768}"/>
              </a:ext>
            </a:extLst>
          </p:cNvPr>
          <p:cNvGrpSpPr/>
          <p:nvPr/>
        </p:nvGrpSpPr>
        <p:grpSpPr>
          <a:xfrm>
            <a:off x="8535434" y="101431"/>
            <a:ext cx="775731" cy="753817"/>
            <a:chOff x="5109838" y="3156700"/>
            <a:chExt cx="306625" cy="297975"/>
          </a:xfrm>
        </p:grpSpPr>
        <p:sp>
          <p:nvSpPr>
            <p:cNvPr id="20" name="Google Shape;1981;p42">
              <a:extLst>
                <a:ext uri="{FF2B5EF4-FFF2-40B4-BE49-F238E27FC236}">
                  <a16:creationId xmlns:a16="http://schemas.microsoft.com/office/drawing/2014/main" id="{14A28EDE-5FAD-448D-BC38-9A887286B3D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2;p42">
              <a:extLst>
                <a:ext uri="{FF2B5EF4-FFF2-40B4-BE49-F238E27FC236}">
                  <a16:creationId xmlns:a16="http://schemas.microsoft.com/office/drawing/2014/main" id="{278B65BB-85A5-4D4E-A641-7221C5CAE27F}"/>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83;p42">
              <a:extLst>
                <a:ext uri="{FF2B5EF4-FFF2-40B4-BE49-F238E27FC236}">
                  <a16:creationId xmlns:a16="http://schemas.microsoft.com/office/drawing/2014/main" id="{FDB1F781-6502-4429-9726-22DB1AD36688}"/>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4;p42">
              <a:extLst>
                <a:ext uri="{FF2B5EF4-FFF2-40B4-BE49-F238E27FC236}">
                  <a16:creationId xmlns:a16="http://schemas.microsoft.com/office/drawing/2014/main" id="{B07B273E-1AA2-4C86-8585-2C8874174388}"/>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8AD5E91-553F-4EE4-A9E5-C22B93490AB2}"/>
              </a:ext>
            </a:extLst>
          </p:cNvPr>
          <p:cNvSpPr txBox="1"/>
          <p:nvPr/>
        </p:nvSpPr>
        <p:spPr>
          <a:xfrm>
            <a:off x="786810" y="1152425"/>
            <a:ext cx="5092995" cy="369332"/>
          </a:xfrm>
          <a:prstGeom prst="rect">
            <a:avLst/>
          </a:prstGeom>
          <a:noFill/>
        </p:spPr>
        <p:txBody>
          <a:bodyPr wrap="square" rtlCol="0">
            <a:spAutoFit/>
          </a:bodyPr>
          <a:lstStyle/>
          <a:p>
            <a:r>
              <a:rPr lang="en"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Ứng dụng của tích có hướng: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953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 Đường thẳng</a:t>
            </a:r>
            <a:endParaRPr>
              <a:latin typeface="Open Sans"/>
              <a:ea typeface="Open Sans"/>
              <a:cs typeface="Open Sans"/>
              <a:sym typeface="Open Sans"/>
            </a:endParaRPr>
          </a:p>
        </p:txBody>
      </p:sp>
      <p:sp>
        <p:nvSpPr>
          <p:cNvPr id="212" name="Google Shape;212;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Định nghĩa và một số tính chất:</a:t>
            </a:r>
            <a:endParaRPr b="1">
              <a:solidFill>
                <a:schemeClr val="accent1"/>
              </a:solidFill>
            </a:endParaRPr>
          </a:p>
          <a:p>
            <a:pPr marL="457200" lvl="0" indent="-323850" algn="l" rtl="0">
              <a:spcBef>
                <a:spcPts val="0"/>
              </a:spcBef>
              <a:spcAft>
                <a:spcPts val="0"/>
              </a:spcAft>
              <a:buSzPts val="1500"/>
              <a:buChar char="-"/>
            </a:pPr>
            <a:r>
              <a:rPr lang="en" sz="1500">
                <a:solidFill>
                  <a:srgbClr val="000000"/>
                </a:solidFill>
              </a:rPr>
              <a:t>Đường thẳng là tập các điểm (x,y) thuộc phương trình P: a.x + b.y = c    </a:t>
            </a:r>
            <a:r>
              <a:rPr lang="en" sz="1500" i="1">
                <a:solidFill>
                  <a:srgbClr val="000000"/>
                </a:solidFill>
              </a:rPr>
              <a:t>(a</a:t>
            </a:r>
            <a:r>
              <a:rPr lang="en" sz="1500" i="1" baseline="30000">
                <a:solidFill>
                  <a:srgbClr val="000000"/>
                </a:solidFill>
              </a:rPr>
              <a:t>2</a:t>
            </a:r>
            <a:r>
              <a:rPr lang="en" sz="1500" i="1">
                <a:solidFill>
                  <a:srgbClr val="000000"/>
                </a:solidFill>
              </a:rPr>
              <a:t>+ b</a:t>
            </a:r>
            <a:r>
              <a:rPr lang="en" sz="1500" i="1" baseline="30000">
                <a:solidFill>
                  <a:srgbClr val="000000"/>
                </a:solidFill>
              </a:rPr>
              <a:t>2</a:t>
            </a:r>
            <a:r>
              <a:rPr lang="en" sz="1500" i="1">
                <a:solidFill>
                  <a:srgbClr val="000000"/>
                </a:solidFill>
              </a:rPr>
              <a:t> &gt; 0)</a:t>
            </a:r>
            <a:r>
              <a:rPr lang="vi-VN" sz="1500" i="1">
                <a:solidFill>
                  <a:srgbClr val="000000"/>
                </a:solidFill>
              </a:rPr>
              <a:t>.</a:t>
            </a:r>
          </a:p>
          <a:p>
            <a:pPr marL="457200" lvl="0" indent="-323850" algn="l" rtl="0">
              <a:spcBef>
                <a:spcPts val="0"/>
              </a:spcBef>
              <a:spcAft>
                <a:spcPts val="0"/>
              </a:spcAft>
              <a:buSzPts val="1500"/>
              <a:buChar char="-"/>
            </a:pPr>
            <a:endParaRPr lang="vi-VN" sz="1500">
              <a:solidFill>
                <a:srgbClr val="000000"/>
              </a:solidFill>
            </a:endParaRPr>
          </a:p>
          <a:p>
            <a:pPr marL="457200" lvl="0" indent="-323850" algn="l" rtl="0">
              <a:spcBef>
                <a:spcPts val="0"/>
              </a:spcBef>
              <a:spcAft>
                <a:spcPts val="0"/>
              </a:spcAft>
              <a:buSzPts val="1500"/>
              <a:buChar char="❖"/>
            </a:pPr>
            <a:r>
              <a:rPr lang="vi-VN" sz="1500" b="1">
                <a:solidFill>
                  <a:srgbClr val="000000"/>
                </a:solidFill>
              </a:rPr>
              <a:t>Khoảng cách từ một điểm đến đường thẳng:</a:t>
            </a:r>
          </a:p>
          <a:p>
            <a:pPr marL="133350" lvl="0" indent="0" algn="l" rtl="0">
              <a:spcBef>
                <a:spcPts val="0"/>
              </a:spcBef>
              <a:spcAft>
                <a:spcPts val="0"/>
              </a:spcAft>
              <a:buSzPts val="1500"/>
              <a:buNone/>
            </a:pPr>
            <a:endParaRPr lang="vi-VN" sz="1500" b="1">
              <a:solidFill>
                <a:srgbClr val="000000"/>
              </a:solidFill>
            </a:endParaRPr>
          </a:p>
          <a:p>
            <a:pPr marL="457200" lvl="0" indent="-323850" algn="l" rtl="0">
              <a:spcBef>
                <a:spcPts val="0"/>
              </a:spcBef>
              <a:spcAft>
                <a:spcPts val="0"/>
              </a:spcAft>
              <a:buSzPts val="1500"/>
              <a:buChar char="-"/>
            </a:pPr>
            <a:r>
              <a:rPr lang="vi-VN" sz="1500">
                <a:solidFill>
                  <a:srgbClr val="000000"/>
                </a:solidFill>
              </a:rPr>
              <a:t> Khoảng cách điểm                            đến đường thẳng P có công thức:</a:t>
            </a:r>
          </a:p>
          <a:p>
            <a:pPr marL="1371600" lvl="0" indent="0" algn="l" rtl="0">
              <a:spcBef>
                <a:spcPts val="1600"/>
              </a:spcBef>
              <a:spcAft>
                <a:spcPts val="0"/>
              </a:spcAft>
              <a:buNone/>
            </a:pPr>
            <a:endParaRPr lang="vi-VN" sz="1500">
              <a:solidFill>
                <a:srgbClr val="000000"/>
              </a:solidFill>
            </a:endParaRPr>
          </a:p>
          <a:p>
            <a:pPr marL="457200" lvl="0" indent="-323850" algn="l" rtl="0">
              <a:spcBef>
                <a:spcPts val="1600"/>
              </a:spcBef>
              <a:spcAft>
                <a:spcPts val="0"/>
              </a:spcAft>
              <a:buSzPts val="1500"/>
              <a:buChar char="-"/>
            </a:pPr>
            <a:endParaRPr lang="vi-VN" sz="1500">
              <a:solidFill>
                <a:srgbClr val="000000"/>
              </a:solidFill>
            </a:endParaRPr>
          </a:p>
          <a:p>
            <a:pPr marL="457200" lvl="0" indent="-323850" algn="l" rtl="0">
              <a:spcBef>
                <a:spcPts val="1600"/>
              </a:spcBef>
              <a:spcAft>
                <a:spcPts val="0"/>
              </a:spcAft>
              <a:buSzPts val="1500"/>
              <a:buChar char="-"/>
            </a:pPr>
            <a:r>
              <a:rPr lang="vi-VN" sz="1500">
                <a:solidFill>
                  <a:srgbClr val="000000"/>
                </a:solidFill>
              </a:rPr>
              <a:t>Bằng cách xét dấu phương trình a.x + b.y - c , ta cũng có thể biết điểm (x,y) nằm phía trái hay phía phải của đường thẳng.  </a:t>
            </a:r>
          </a:p>
        </p:txBody>
      </p:sp>
      <p:pic>
        <p:nvPicPr>
          <p:cNvPr id="215" name="Google Shape;215;p27" descr="A = (a_1,a_2)" title="MathEquation,#000000"/>
          <p:cNvPicPr preferRelativeResize="0"/>
          <p:nvPr/>
        </p:nvPicPr>
        <p:blipFill>
          <a:blip r:embed="rId3">
            <a:alphaModFix/>
          </a:blip>
          <a:stretch>
            <a:fillRect/>
          </a:stretch>
        </p:blipFill>
        <p:spPr>
          <a:xfrm>
            <a:off x="2675300" y="2738456"/>
            <a:ext cx="1181396" cy="254000"/>
          </a:xfrm>
          <a:prstGeom prst="rect">
            <a:avLst/>
          </a:prstGeom>
          <a:noFill/>
          <a:ln>
            <a:noFill/>
          </a:ln>
        </p:spPr>
      </p:pic>
      <p:pic>
        <p:nvPicPr>
          <p:cNvPr id="216" name="Google Shape;216;p27" descr="dist = \frac{|a.a1 + b.a2 - c|}{\sqrt{a^2 + b^2}}" title="MathEquation,#000000"/>
          <p:cNvPicPr preferRelativeResize="0"/>
          <p:nvPr/>
        </p:nvPicPr>
        <p:blipFill>
          <a:blip r:embed="rId4">
            <a:alphaModFix/>
          </a:blip>
          <a:stretch>
            <a:fillRect/>
          </a:stretch>
        </p:blipFill>
        <p:spPr>
          <a:xfrm>
            <a:off x="3386313" y="3150163"/>
            <a:ext cx="2371374" cy="628417"/>
          </a:xfrm>
          <a:prstGeom prst="rect">
            <a:avLst/>
          </a:prstGeom>
          <a:noFill/>
          <a:ln>
            <a:noFill/>
          </a:ln>
        </p:spPr>
      </p:pic>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12" name="Google Shape;1980;p42">
            <a:extLst>
              <a:ext uri="{FF2B5EF4-FFF2-40B4-BE49-F238E27FC236}">
                <a16:creationId xmlns:a16="http://schemas.microsoft.com/office/drawing/2014/main" id="{48685B14-339B-4648-91D4-D35B80119458}"/>
              </a:ext>
            </a:extLst>
          </p:cNvPr>
          <p:cNvGrpSpPr/>
          <p:nvPr/>
        </p:nvGrpSpPr>
        <p:grpSpPr>
          <a:xfrm>
            <a:off x="8485862" y="11167"/>
            <a:ext cx="775731" cy="753817"/>
            <a:chOff x="5109838" y="3156700"/>
            <a:chExt cx="306625" cy="297975"/>
          </a:xfrm>
        </p:grpSpPr>
        <p:sp>
          <p:nvSpPr>
            <p:cNvPr id="13" name="Google Shape;1981;p42">
              <a:extLst>
                <a:ext uri="{FF2B5EF4-FFF2-40B4-BE49-F238E27FC236}">
                  <a16:creationId xmlns:a16="http://schemas.microsoft.com/office/drawing/2014/main" id="{67024CBE-AD9F-4097-996B-79534CC6B31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2;p42">
              <a:extLst>
                <a:ext uri="{FF2B5EF4-FFF2-40B4-BE49-F238E27FC236}">
                  <a16:creationId xmlns:a16="http://schemas.microsoft.com/office/drawing/2014/main" id="{B5BFCCDC-FFD5-40AA-A6B9-DFDA3D8E13BA}"/>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3;p42">
              <a:extLst>
                <a:ext uri="{FF2B5EF4-FFF2-40B4-BE49-F238E27FC236}">
                  <a16:creationId xmlns:a16="http://schemas.microsoft.com/office/drawing/2014/main" id="{FCEAE6D7-72C3-4165-A95D-C479F55E4665}"/>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4;p42">
              <a:extLst>
                <a:ext uri="{FF2B5EF4-FFF2-40B4-BE49-F238E27FC236}">
                  <a16:creationId xmlns:a16="http://schemas.microsoft.com/office/drawing/2014/main" id="{F6462E84-81CA-4E70-BF51-E1850C9C2B2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2">
                                            <p:txEl>
                                              <p:pRg st="3" end="3"/>
                                            </p:txEl>
                                          </p:spTgt>
                                        </p:tgtEl>
                                        <p:attrNameLst>
                                          <p:attrName>style.visibility</p:attrName>
                                        </p:attrNameLst>
                                      </p:cBhvr>
                                      <p:to>
                                        <p:strVal val="visible"/>
                                      </p:to>
                                    </p:set>
                                    <p:animEffect transition="in" filter="fade">
                                      <p:cBhvr>
                                        <p:cTn id="17" dur="500"/>
                                        <p:tgtEl>
                                          <p:spTgt spid="2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2">
                                            <p:txEl>
                                              <p:pRg st="5" end="5"/>
                                            </p:txEl>
                                          </p:spTgt>
                                        </p:tgtEl>
                                        <p:attrNameLst>
                                          <p:attrName>style.visibility</p:attrName>
                                        </p:attrNameLst>
                                      </p:cBhvr>
                                      <p:to>
                                        <p:strVal val="visible"/>
                                      </p:to>
                                    </p:set>
                                    <p:animEffect transition="in" filter="fade">
                                      <p:cBhvr>
                                        <p:cTn id="22" dur="500"/>
                                        <p:tgtEl>
                                          <p:spTgt spid="2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2">
                                            <p:txEl>
                                              <p:pRg st="8" end="8"/>
                                            </p:txEl>
                                          </p:spTgt>
                                        </p:tgtEl>
                                        <p:attrNameLst>
                                          <p:attrName>style.visibility</p:attrName>
                                        </p:attrNameLst>
                                      </p:cBhvr>
                                      <p:to>
                                        <p:strVal val="visible"/>
                                      </p:to>
                                    </p:set>
                                    <p:animEffect transition="in" filter="fade">
                                      <p:cBhvr>
                                        <p:cTn id="27" dur="500"/>
                                        <p:tgtEl>
                                          <p:spTgt spid="21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500"/>
                                        <p:tgtEl>
                                          <p:spTgt spid="2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fade">
                                      <p:cBhvr>
                                        <p:cTn id="3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311700" y="35380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 Đường thẳng</a:t>
            </a:r>
            <a:endParaRPr>
              <a:latin typeface="Open Sans"/>
              <a:ea typeface="Open Sans"/>
              <a:cs typeface="Open Sans"/>
              <a:sym typeface="Open Sans"/>
            </a:endParaRPr>
          </a:p>
        </p:txBody>
      </p:sp>
      <p:sp>
        <p:nvSpPr>
          <p:cNvPr id="212" name="Google Shape;212;p27"/>
          <p:cNvSpPr txBox="1">
            <a:spLocks noGrp="1"/>
          </p:cNvSpPr>
          <p:nvPr>
            <p:ph type="body" idx="1"/>
          </p:nvPr>
        </p:nvSpPr>
        <p:spPr>
          <a:xfrm>
            <a:off x="598780" y="1079325"/>
            <a:ext cx="7694616" cy="365699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 b="1">
                <a:solidFill>
                  <a:schemeClr val="accent1"/>
                </a:solidFill>
              </a:rPr>
              <a:t>2. Tìm giao điểm giữa 2 đường thẳng:</a:t>
            </a:r>
            <a:endParaRPr lang="vi-VN"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1026" name="Picture 2">
            <a:extLst>
              <a:ext uri="{FF2B5EF4-FFF2-40B4-BE49-F238E27FC236}">
                <a16:creationId xmlns:a16="http://schemas.microsoft.com/office/drawing/2014/main" id="{F84706A5-333B-44B9-A4CC-376E54DD4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71" y="1488131"/>
            <a:ext cx="2453324" cy="9464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Đối tượng 3">
            <a:extLst>
              <a:ext uri="{FF2B5EF4-FFF2-40B4-BE49-F238E27FC236}">
                <a16:creationId xmlns:a16="http://schemas.microsoft.com/office/drawing/2014/main" id="{F6754B87-2C04-43EB-84D2-1529016C0A15}"/>
              </a:ext>
            </a:extLst>
          </p:cNvPr>
          <p:cNvGraphicFramePr>
            <a:graphicFrameLocks noChangeAspect="1"/>
          </p:cNvGraphicFramePr>
          <p:nvPr>
            <p:extLst>
              <p:ext uri="{D42A27DB-BD31-4B8C-83A1-F6EECF244321}">
                <p14:modId xmlns:p14="http://schemas.microsoft.com/office/powerpoint/2010/main" val="297115975"/>
              </p:ext>
            </p:extLst>
          </p:nvPr>
        </p:nvGraphicFramePr>
        <p:xfrm>
          <a:off x="6393858" y="2482292"/>
          <a:ext cx="1535629" cy="1101017"/>
        </p:xfrm>
        <a:graphic>
          <a:graphicData uri="http://schemas.openxmlformats.org/presentationml/2006/ole">
            <mc:AlternateContent xmlns:mc="http://schemas.openxmlformats.org/markup-compatibility/2006">
              <mc:Choice xmlns:v="urn:schemas-microsoft-com:vml" Requires="v">
                <p:oleObj spid="_x0000_s4098" name="Equation" r:id="rId5" imgW="672840" imgH="482400" progId="Equation.DSMT4">
                  <p:embed/>
                </p:oleObj>
              </mc:Choice>
              <mc:Fallback>
                <p:oleObj name="Equation" r:id="rId5" imgW="672840" imgH="482400" progId="Equation.DSMT4">
                  <p:embed/>
                  <p:pic>
                    <p:nvPicPr>
                      <p:cNvPr id="4" name="Đối tượng 3">
                        <a:extLst>
                          <a:ext uri="{FF2B5EF4-FFF2-40B4-BE49-F238E27FC236}">
                            <a16:creationId xmlns:a16="http://schemas.microsoft.com/office/drawing/2014/main" id="{F6754B87-2C04-43EB-84D2-1529016C0A15}"/>
                          </a:ext>
                        </a:extLst>
                      </p:cNvPr>
                      <p:cNvPicPr/>
                      <p:nvPr/>
                    </p:nvPicPr>
                    <p:blipFill>
                      <a:blip r:embed="rId6"/>
                      <a:stretch>
                        <a:fillRect/>
                      </a:stretch>
                    </p:blipFill>
                    <p:spPr>
                      <a:xfrm>
                        <a:off x="6393858" y="2482292"/>
                        <a:ext cx="1535629" cy="1101017"/>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D45E4A80-A0F2-417C-A0C9-2B1E1328136E}"/>
              </a:ext>
            </a:extLst>
          </p:cNvPr>
          <p:cNvGraphicFramePr>
            <a:graphicFrameLocks noChangeAspect="1"/>
          </p:cNvGraphicFramePr>
          <p:nvPr>
            <p:extLst>
              <p:ext uri="{D42A27DB-BD31-4B8C-83A1-F6EECF244321}">
                <p14:modId xmlns:p14="http://schemas.microsoft.com/office/powerpoint/2010/main" val="3385287227"/>
              </p:ext>
            </p:extLst>
          </p:nvPr>
        </p:nvGraphicFramePr>
        <p:xfrm>
          <a:off x="3859784" y="2434591"/>
          <a:ext cx="1398848" cy="1063125"/>
        </p:xfrm>
        <a:graphic>
          <a:graphicData uri="http://schemas.openxmlformats.org/presentationml/2006/ole">
            <mc:AlternateContent xmlns:mc="http://schemas.openxmlformats.org/markup-compatibility/2006">
              <mc:Choice xmlns:v="urn:schemas-microsoft-com:vml" Requires="v">
                <p:oleObj spid="_x0000_s4099" name="Equation" r:id="rId7" imgW="634680" imgH="482400" progId="Equation.DSMT4">
                  <p:embed/>
                </p:oleObj>
              </mc:Choice>
              <mc:Fallback>
                <p:oleObj name="Equation" r:id="rId7" imgW="634680" imgH="482400" progId="Equation.DSMT4">
                  <p:embed/>
                  <p:pic>
                    <p:nvPicPr>
                      <p:cNvPr id="3" name="Đối tượng 2">
                        <a:extLst>
                          <a:ext uri="{FF2B5EF4-FFF2-40B4-BE49-F238E27FC236}">
                            <a16:creationId xmlns:a16="http://schemas.microsoft.com/office/drawing/2014/main" id="{D45E4A80-A0F2-417C-A0C9-2B1E1328136E}"/>
                          </a:ext>
                        </a:extLst>
                      </p:cNvPr>
                      <p:cNvPicPr/>
                      <p:nvPr/>
                    </p:nvPicPr>
                    <p:blipFill>
                      <a:blip r:embed="rId8"/>
                      <a:stretch>
                        <a:fillRect/>
                      </a:stretch>
                    </p:blipFill>
                    <p:spPr>
                      <a:xfrm>
                        <a:off x="3859784" y="2434591"/>
                        <a:ext cx="1398848" cy="10631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F22CBBB-071F-4EAA-A5D3-80528016F293}"/>
              </a:ext>
            </a:extLst>
          </p:cNvPr>
          <p:cNvGraphicFramePr>
            <a:graphicFrameLocks noChangeAspect="1"/>
          </p:cNvGraphicFramePr>
          <p:nvPr>
            <p:extLst>
              <p:ext uri="{D42A27DB-BD31-4B8C-83A1-F6EECF244321}">
                <p14:modId xmlns:p14="http://schemas.microsoft.com/office/powerpoint/2010/main" val="2044637891"/>
              </p:ext>
            </p:extLst>
          </p:nvPr>
        </p:nvGraphicFramePr>
        <p:xfrm>
          <a:off x="1427448" y="2513342"/>
          <a:ext cx="1398848" cy="984374"/>
        </p:xfrm>
        <a:graphic>
          <a:graphicData uri="http://schemas.openxmlformats.org/presentationml/2006/ole">
            <mc:AlternateContent xmlns:mc="http://schemas.openxmlformats.org/markup-compatibility/2006">
              <mc:Choice xmlns:v="urn:schemas-microsoft-com:vml" Requires="v">
                <p:oleObj spid="_x0000_s4100" name="Equation" r:id="rId9" imgW="685800" imgH="482400" progId="Equation.DSMT4">
                  <p:embed/>
                </p:oleObj>
              </mc:Choice>
              <mc:Fallback>
                <p:oleObj name="Equation" r:id="rId9" imgW="685800" imgH="482400" progId="Equation.DSMT4">
                  <p:embed/>
                  <p:pic>
                    <p:nvPicPr>
                      <p:cNvPr id="5" name="Object 4">
                        <a:extLst>
                          <a:ext uri="{FF2B5EF4-FFF2-40B4-BE49-F238E27FC236}">
                            <a16:creationId xmlns:a16="http://schemas.microsoft.com/office/drawing/2014/main" id="{BF22CBBB-071F-4EAA-A5D3-80528016F293}"/>
                          </a:ext>
                        </a:extLst>
                      </p:cNvPr>
                      <p:cNvPicPr/>
                      <p:nvPr/>
                    </p:nvPicPr>
                    <p:blipFill>
                      <a:blip r:embed="rId10"/>
                      <a:stretch>
                        <a:fillRect/>
                      </a:stretch>
                    </p:blipFill>
                    <p:spPr>
                      <a:xfrm>
                        <a:off x="1427448" y="2513342"/>
                        <a:ext cx="1398848" cy="984374"/>
                      </a:xfrm>
                      <a:prstGeom prst="rect">
                        <a:avLst/>
                      </a:prstGeom>
                    </p:spPr>
                  </p:pic>
                </p:oleObj>
              </mc:Fallback>
            </mc:AlternateContent>
          </a:graphicData>
        </a:graphic>
      </p:graphicFrame>
      <p:grpSp>
        <p:nvGrpSpPr>
          <p:cNvPr id="14" name="Google Shape;1980;p42">
            <a:extLst>
              <a:ext uri="{FF2B5EF4-FFF2-40B4-BE49-F238E27FC236}">
                <a16:creationId xmlns:a16="http://schemas.microsoft.com/office/drawing/2014/main" id="{2CBFA697-A833-4FCD-9E01-CDEC50751961}"/>
              </a:ext>
            </a:extLst>
          </p:cNvPr>
          <p:cNvGrpSpPr/>
          <p:nvPr/>
        </p:nvGrpSpPr>
        <p:grpSpPr>
          <a:xfrm>
            <a:off x="8576211" y="0"/>
            <a:ext cx="775731" cy="753817"/>
            <a:chOff x="5109838" y="3156700"/>
            <a:chExt cx="306625" cy="297975"/>
          </a:xfrm>
        </p:grpSpPr>
        <p:sp>
          <p:nvSpPr>
            <p:cNvPr id="15" name="Google Shape;1981;p42">
              <a:extLst>
                <a:ext uri="{FF2B5EF4-FFF2-40B4-BE49-F238E27FC236}">
                  <a16:creationId xmlns:a16="http://schemas.microsoft.com/office/drawing/2014/main" id="{47017B85-95CB-4808-8067-20352E2AEB55}"/>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2;p42">
              <a:extLst>
                <a:ext uri="{FF2B5EF4-FFF2-40B4-BE49-F238E27FC236}">
                  <a16:creationId xmlns:a16="http://schemas.microsoft.com/office/drawing/2014/main" id="{B32D421A-6145-4F87-B3E1-EBA4D882E042}"/>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3;p42">
              <a:extLst>
                <a:ext uri="{FF2B5EF4-FFF2-40B4-BE49-F238E27FC236}">
                  <a16:creationId xmlns:a16="http://schemas.microsoft.com/office/drawing/2014/main" id="{86C225A7-8F7F-42D0-A4B6-9D5D005A066D}"/>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4;p42">
              <a:extLst>
                <a:ext uri="{FF2B5EF4-FFF2-40B4-BE49-F238E27FC236}">
                  <a16:creationId xmlns:a16="http://schemas.microsoft.com/office/drawing/2014/main" id="{C6DB9850-AF21-4A75-982A-4F57AEF5BD45}"/>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809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m ≠ 0</a:t>
            </a:r>
            <a:endParaRPr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8" name="Hình ảnh 7">
            <a:extLst>
              <a:ext uri="{FF2B5EF4-FFF2-40B4-BE49-F238E27FC236}">
                <a16:creationId xmlns:a16="http://schemas.microsoft.com/office/drawing/2014/main" id="{C7A2961B-A70E-49E0-BF2C-CD6F4423F384}"/>
              </a:ext>
            </a:extLst>
          </p:cNvPr>
          <p:cNvPicPr>
            <a:picLocks noChangeAspect="1"/>
          </p:cNvPicPr>
          <p:nvPr/>
        </p:nvPicPr>
        <p:blipFill>
          <a:blip r:embed="rId3"/>
          <a:stretch>
            <a:fillRect/>
          </a:stretch>
        </p:blipFill>
        <p:spPr>
          <a:xfrm>
            <a:off x="637093" y="1053303"/>
            <a:ext cx="3804978" cy="3036893"/>
          </a:xfrm>
          <a:prstGeom prst="rect">
            <a:avLst/>
          </a:prstGeom>
        </p:spPr>
      </p:pic>
      <p:pic>
        <p:nvPicPr>
          <p:cNvPr id="4" name="Hình ảnh 3">
            <a:extLst>
              <a:ext uri="{FF2B5EF4-FFF2-40B4-BE49-F238E27FC236}">
                <a16:creationId xmlns:a16="http://schemas.microsoft.com/office/drawing/2014/main" id="{0D7F8AEC-82CF-4DC2-9C2C-CCA9F510F60C}"/>
              </a:ext>
            </a:extLst>
          </p:cNvPr>
          <p:cNvPicPr>
            <a:picLocks noChangeAspect="1"/>
          </p:cNvPicPr>
          <p:nvPr/>
        </p:nvPicPr>
        <p:blipFill>
          <a:blip r:embed="rId4"/>
          <a:stretch>
            <a:fillRect/>
          </a:stretch>
        </p:blipFill>
        <p:spPr>
          <a:xfrm>
            <a:off x="5344977" y="1220487"/>
            <a:ext cx="2691405" cy="2702526"/>
          </a:xfrm>
          <a:prstGeom prst="rect">
            <a:avLst/>
          </a:prstGeom>
        </p:spPr>
      </p:pic>
    </p:spTree>
    <p:extLst>
      <p:ext uri="{BB962C8B-B14F-4D97-AF65-F5344CB8AC3E}">
        <p14:creationId xmlns:p14="http://schemas.microsoft.com/office/powerpoint/2010/main" val="41872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m = n = p = 0</a:t>
            </a: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indent="0">
              <a:buClr>
                <a:schemeClr val="accent1"/>
              </a:buClr>
              <a:buNone/>
            </a:pPr>
            <a:r>
              <a:rPr lang="en-US" b="1" err="1">
                <a:solidFill>
                  <a:schemeClr val="accent1"/>
                </a:solidFill>
              </a:rPr>
              <a:t>Các</a:t>
            </a:r>
            <a:r>
              <a:rPr lang="en-US" b="1">
                <a:solidFill>
                  <a:schemeClr val="accent1"/>
                </a:solidFill>
              </a:rPr>
              <a:t> </a:t>
            </a: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a:t>
            </a:r>
            <a:r>
              <a:rPr lang="en-US" b="1" err="1">
                <a:solidFill>
                  <a:schemeClr val="accent1"/>
                </a:solidFill>
              </a:rPr>
              <a:t>còn</a:t>
            </a:r>
            <a:r>
              <a:rPr lang="en-US" b="1">
                <a:solidFill>
                  <a:schemeClr val="accent1"/>
                </a:solidFill>
              </a:rPr>
              <a:t> </a:t>
            </a:r>
            <a:r>
              <a:rPr lang="en-US" b="1" err="1">
                <a:solidFill>
                  <a:schemeClr val="accent1"/>
                </a:solidFill>
              </a:rPr>
              <a:t>lại</a:t>
            </a:r>
            <a:r>
              <a:rPr lang="en-US" b="1">
                <a:solidFill>
                  <a:schemeClr val="accent1"/>
                </a:solidFill>
              </a:rPr>
              <a:t>:</a:t>
            </a: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5" name="Hình ảnh 4">
            <a:extLst>
              <a:ext uri="{FF2B5EF4-FFF2-40B4-BE49-F238E27FC236}">
                <a16:creationId xmlns:a16="http://schemas.microsoft.com/office/drawing/2014/main" id="{60FE2CC6-7D95-423E-9765-DF69E0677967}"/>
              </a:ext>
            </a:extLst>
          </p:cNvPr>
          <p:cNvPicPr>
            <a:picLocks noChangeAspect="1"/>
          </p:cNvPicPr>
          <p:nvPr/>
        </p:nvPicPr>
        <p:blipFill>
          <a:blip r:embed="rId3"/>
          <a:stretch>
            <a:fillRect/>
          </a:stretch>
        </p:blipFill>
        <p:spPr>
          <a:xfrm>
            <a:off x="2422158" y="2817817"/>
            <a:ext cx="4254659" cy="1870180"/>
          </a:xfrm>
          <a:prstGeom prst="rect">
            <a:avLst/>
          </a:prstGeom>
        </p:spPr>
      </p:pic>
      <p:pic>
        <p:nvPicPr>
          <p:cNvPr id="8" name="Hình ảnh 7">
            <a:extLst>
              <a:ext uri="{FF2B5EF4-FFF2-40B4-BE49-F238E27FC236}">
                <a16:creationId xmlns:a16="http://schemas.microsoft.com/office/drawing/2014/main" id="{6FAA2124-E554-46BF-BEA4-B972ADA68244}"/>
              </a:ext>
            </a:extLst>
          </p:cNvPr>
          <p:cNvPicPr>
            <a:picLocks noChangeAspect="1"/>
          </p:cNvPicPr>
          <p:nvPr/>
        </p:nvPicPr>
        <p:blipFill>
          <a:blip r:embed="rId4"/>
          <a:stretch>
            <a:fillRect/>
          </a:stretch>
        </p:blipFill>
        <p:spPr>
          <a:xfrm>
            <a:off x="2862256" y="838998"/>
            <a:ext cx="3486637" cy="790685"/>
          </a:xfrm>
          <a:prstGeom prst="rect">
            <a:avLst/>
          </a:prstGeom>
        </p:spPr>
      </p:pic>
    </p:spTree>
    <p:extLst>
      <p:ext uri="{BB962C8B-B14F-4D97-AF65-F5344CB8AC3E}">
        <p14:creationId xmlns:p14="http://schemas.microsoft.com/office/powerpoint/2010/main" val="418716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6" end="6"/>
                                            </p:txEl>
                                          </p:spTgt>
                                        </p:tgtEl>
                                        <p:attrNameLst>
                                          <p:attrName>style.visibility</p:attrName>
                                        </p:attrNameLst>
                                      </p:cBhvr>
                                      <p:to>
                                        <p:strVal val="visible"/>
                                      </p:to>
                                    </p:set>
                                    <p:animEffect transition="in" filter="fade">
                                      <p:cBhvr>
                                        <p:cTn id="17" dur="500"/>
                                        <p:tgtEl>
                                          <p:spTgt spid="2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 ĐƯỜNG TRÒN</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6" name="Hình ảnh 5">
            <a:extLst>
              <a:ext uri="{FF2B5EF4-FFF2-40B4-BE49-F238E27FC236}">
                <a16:creationId xmlns:a16="http://schemas.microsoft.com/office/drawing/2014/main" id="{22B4BB2C-40F3-479A-880B-D7DE6BEE10F6}"/>
              </a:ext>
            </a:extLst>
          </p:cNvPr>
          <p:cNvPicPr>
            <a:picLocks noChangeAspect="1"/>
          </p:cNvPicPr>
          <p:nvPr/>
        </p:nvPicPr>
        <p:blipFill>
          <a:blip r:embed="rId3"/>
          <a:stretch>
            <a:fillRect/>
          </a:stretch>
        </p:blipFill>
        <p:spPr>
          <a:xfrm>
            <a:off x="609041" y="1603819"/>
            <a:ext cx="2225128" cy="1935861"/>
          </a:xfrm>
          <a:prstGeom prst="rect">
            <a:avLst/>
          </a:prstGeom>
        </p:spPr>
      </p:pic>
      <p:grpSp>
        <p:nvGrpSpPr>
          <p:cNvPr id="12" name="Google Shape;1980;p42">
            <a:extLst>
              <a:ext uri="{FF2B5EF4-FFF2-40B4-BE49-F238E27FC236}">
                <a16:creationId xmlns:a16="http://schemas.microsoft.com/office/drawing/2014/main" id="{9E1315A5-DF9A-4EF4-8CFC-AB484FEC1754}"/>
              </a:ext>
            </a:extLst>
          </p:cNvPr>
          <p:cNvGrpSpPr/>
          <p:nvPr/>
        </p:nvGrpSpPr>
        <p:grpSpPr>
          <a:xfrm>
            <a:off x="8546067" y="-3037"/>
            <a:ext cx="775731" cy="753817"/>
            <a:chOff x="5109838" y="3156700"/>
            <a:chExt cx="306625" cy="297975"/>
          </a:xfrm>
        </p:grpSpPr>
        <p:sp>
          <p:nvSpPr>
            <p:cNvPr id="13" name="Google Shape;1981;p42">
              <a:extLst>
                <a:ext uri="{FF2B5EF4-FFF2-40B4-BE49-F238E27FC236}">
                  <a16:creationId xmlns:a16="http://schemas.microsoft.com/office/drawing/2014/main" id="{E72ABFEE-301F-4359-829D-17ED84FD9C64}"/>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2;p42">
              <a:extLst>
                <a:ext uri="{FF2B5EF4-FFF2-40B4-BE49-F238E27FC236}">
                  <a16:creationId xmlns:a16="http://schemas.microsoft.com/office/drawing/2014/main" id="{B767420B-7462-404B-BDBC-9B7B4F124E7D}"/>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3;p42">
              <a:extLst>
                <a:ext uri="{FF2B5EF4-FFF2-40B4-BE49-F238E27FC236}">
                  <a16:creationId xmlns:a16="http://schemas.microsoft.com/office/drawing/2014/main" id="{10098930-0F4B-4AF3-AB23-4ADA02D0B34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4;p42">
              <a:extLst>
                <a:ext uri="{FF2B5EF4-FFF2-40B4-BE49-F238E27FC236}">
                  <a16:creationId xmlns:a16="http://schemas.microsoft.com/office/drawing/2014/main" id="{D327563E-90D7-4EAC-B0C2-196C92FEC6BA}"/>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988A61D-3BCE-4ACE-B1A6-8C0B20FBCD81}"/>
              </a:ext>
            </a:extLst>
          </p:cNvPr>
          <p:cNvPicPr>
            <a:picLocks noChangeAspect="1"/>
          </p:cNvPicPr>
          <p:nvPr/>
        </p:nvPicPr>
        <p:blipFill>
          <a:blip r:embed="rId4"/>
          <a:stretch>
            <a:fillRect/>
          </a:stretch>
        </p:blipFill>
        <p:spPr>
          <a:xfrm>
            <a:off x="4666804" y="1516181"/>
            <a:ext cx="3447167" cy="2111135"/>
          </a:xfrm>
          <a:prstGeom prst="rect">
            <a:avLst/>
          </a:prstGeom>
        </p:spPr>
      </p:pic>
    </p:spTree>
    <p:extLst>
      <p:ext uri="{BB962C8B-B14F-4D97-AF65-F5344CB8AC3E}">
        <p14:creationId xmlns:p14="http://schemas.microsoft.com/office/powerpoint/2010/main" val="149797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35"/>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GROUP 6</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06" name="Google Shape;1806;p35"/>
          <p:cNvSpPr txBox="1">
            <a:spLocks noGrp="1"/>
          </p:cNvSpPr>
          <p:nvPr>
            <p:ph type="subTitle" idx="2"/>
          </p:nvPr>
        </p:nvSpPr>
        <p:spPr>
          <a:xfrm>
            <a:off x="5323100" y="3259075"/>
            <a:ext cx="21528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LINH VINH-LE PHUOC</a:t>
            </a:r>
            <a:endParaRPr/>
          </a:p>
        </p:txBody>
      </p:sp>
      <p:sp>
        <p:nvSpPr>
          <p:cNvPr id="1809" name="Google Shape;1809;p35"/>
          <p:cNvSpPr txBox="1">
            <a:spLocks noGrp="1"/>
          </p:cNvSpPr>
          <p:nvPr>
            <p:ph type="subTitle" idx="1"/>
          </p:nvPr>
        </p:nvSpPr>
        <p:spPr>
          <a:xfrm>
            <a:off x="1668075" y="3259075"/>
            <a:ext cx="21528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Hung TIEN-NGUYEN</a:t>
            </a:r>
            <a:endParaRPr/>
          </a:p>
        </p:txBody>
      </p:sp>
      <p:grpSp>
        <p:nvGrpSpPr>
          <p:cNvPr id="1812" name="Google Shape;1812;p35"/>
          <p:cNvGrpSpPr/>
          <p:nvPr/>
        </p:nvGrpSpPr>
        <p:grpSpPr>
          <a:xfrm>
            <a:off x="7741295" y="358147"/>
            <a:ext cx="411509" cy="596828"/>
            <a:chOff x="2041313" y="3869325"/>
            <a:chExt cx="195575" cy="283650"/>
          </a:xfrm>
        </p:grpSpPr>
        <p:sp>
          <p:nvSpPr>
            <p:cNvPr id="1813" name="Google Shape;1813;p35"/>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35"/>
          <p:cNvGrpSpPr/>
          <p:nvPr/>
        </p:nvGrpSpPr>
        <p:grpSpPr>
          <a:xfrm>
            <a:off x="7654634" y="422089"/>
            <a:ext cx="734152" cy="713412"/>
            <a:chOff x="5109838" y="3156700"/>
            <a:chExt cx="306625" cy="297975"/>
          </a:xfrm>
        </p:grpSpPr>
        <p:sp>
          <p:nvSpPr>
            <p:cNvPr id="1817" name="Google Shape;1817;p35"/>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408A268E-0927-4F4B-9A7C-25CB7E5F5634}"/>
              </a:ext>
            </a:extLst>
          </p:cNvPr>
          <p:cNvPicPr>
            <a:picLocks noChangeAspect="1"/>
          </p:cNvPicPr>
          <p:nvPr/>
        </p:nvPicPr>
        <p:blipFill>
          <a:blip r:embed="rId3"/>
          <a:stretch>
            <a:fillRect/>
          </a:stretch>
        </p:blipFill>
        <p:spPr>
          <a:xfrm>
            <a:off x="5446400" y="1356285"/>
            <a:ext cx="1906199" cy="18685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Hình ảnh 4">
            <a:extLst>
              <a:ext uri="{FF2B5EF4-FFF2-40B4-BE49-F238E27FC236}">
                <a16:creationId xmlns:a16="http://schemas.microsoft.com/office/drawing/2014/main" id="{90F1754E-7340-4816-9DBE-E3E42EB80888}"/>
              </a:ext>
            </a:extLst>
          </p:cNvPr>
          <p:cNvPicPr>
            <a:picLocks noChangeAspect="1"/>
          </p:cNvPicPr>
          <p:nvPr/>
        </p:nvPicPr>
        <p:blipFill>
          <a:blip r:embed="rId4"/>
          <a:stretch>
            <a:fillRect/>
          </a:stretch>
        </p:blipFill>
        <p:spPr>
          <a:xfrm>
            <a:off x="1859872" y="1401409"/>
            <a:ext cx="1769206" cy="18576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86684"/>
            <a:ext cx="8311303" cy="4576534"/>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1: </a:t>
            </a: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lvl="0" indent="0" algn="l" rtl="0">
              <a:spcBef>
                <a:spcPts val="0"/>
              </a:spcBef>
              <a:spcAft>
                <a:spcPts val="0"/>
              </a:spcAft>
              <a:buClr>
                <a:schemeClr val="accent1"/>
              </a:buClr>
              <a:buSzPts val="1800"/>
              <a:buNone/>
            </a:pPr>
            <a:endParaRPr lang="en-US" b="1">
              <a:solidFill>
                <a:schemeClr val="accent1"/>
              </a:solidFill>
            </a:endParaRPr>
          </a:p>
          <a:p>
            <a:pPr marL="114300" indent="0">
              <a:buClr>
                <a:schemeClr val="accent1"/>
              </a:buClr>
              <a:buNone/>
            </a:pPr>
            <a:r>
              <a:rPr lang="vi-VN" b="1" err="1">
                <a:solidFill>
                  <a:schemeClr val="accent1"/>
                </a:solidFill>
              </a:rPr>
              <a:t>Trường</a:t>
            </a:r>
            <a:r>
              <a:rPr lang="vi-VN" b="1">
                <a:solidFill>
                  <a:schemeClr val="accent1"/>
                </a:solidFill>
              </a:rPr>
              <a:t> </a:t>
            </a:r>
            <a:r>
              <a:rPr lang="vi-VN" b="1" err="1">
                <a:solidFill>
                  <a:schemeClr val="accent1"/>
                </a:solidFill>
              </a:rPr>
              <a:t>hợp</a:t>
            </a:r>
            <a:r>
              <a:rPr lang="vi-VN" b="1">
                <a:solidFill>
                  <a:schemeClr val="accent1"/>
                </a:solidFill>
              </a:rPr>
              <a:t> </a:t>
            </a:r>
            <a:r>
              <a:rPr lang="en-US" b="1">
                <a:solidFill>
                  <a:schemeClr val="accent1"/>
                </a:solidFill>
              </a:rPr>
              <a:t>2</a:t>
            </a:r>
            <a:r>
              <a:rPr lang="vi-VN" b="1">
                <a:solidFill>
                  <a:schemeClr val="accent1"/>
                </a:solidFill>
              </a:rPr>
              <a:t>: </a:t>
            </a: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6" name="Hình ảnh 5">
            <a:extLst>
              <a:ext uri="{FF2B5EF4-FFF2-40B4-BE49-F238E27FC236}">
                <a16:creationId xmlns:a16="http://schemas.microsoft.com/office/drawing/2014/main" id="{968BC6E6-391E-46AE-A261-81BDB93E2B04}"/>
              </a:ext>
            </a:extLst>
          </p:cNvPr>
          <p:cNvPicPr>
            <a:picLocks noChangeAspect="1"/>
          </p:cNvPicPr>
          <p:nvPr/>
        </p:nvPicPr>
        <p:blipFill>
          <a:blip r:embed="rId3"/>
          <a:stretch>
            <a:fillRect/>
          </a:stretch>
        </p:blipFill>
        <p:spPr>
          <a:xfrm>
            <a:off x="4605575" y="2291785"/>
            <a:ext cx="1962846" cy="994509"/>
          </a:xfrm>
          <a:prstGeom prst="rect">
            <a:avLst/>
          </a:prstGeom>
        </p:spPr>
      </p:pic>
      <p:pic>
        <p:nvPicPr>
          <p:cNvPr id="11" name="Hình ảnh 10">
            <a:extLst>
              <a:ext uri="{FF2B5EF4-FFF2-40B4-BE49-F238E27FC236}">
                <a16:creationId xmlns:a16="http://schemas.microsoft.com/office/drawing/2014/main" id="{E708552A-6EDE-4CDE-9CCF-FFF445A06298}"/>
              </a:ext>
            </a:extLst>
          </p:cNvPr>
          <p:cNvPicPr>
            <a:picLocks noChangeAspect="1"/>
          </p:cNvPicPr>
          <p:nvPr/>
        </p:nvPicPr>
        <p:blipFill>
          <a:blip r:embed="rId4"/>
          <a:stretch>
            <a:fillRect/>
          </a:stretch>
        </p:blipFill>
        <p:spPr>
          <a:xfrm>
            <a:off x="4930531" y="3286294"/>
            <a:ext cx="2005147" cy="1521552"/>
          </a:xfrm>
          <a:prstGeom prst="rect">
            <a:avLst/>
          </a:prstGeom>
        </p:spPr>
      </p:pic>
      <p:pic>
        <p:nvPicPr>
          <p:cNvPr id="13" name="Hình ảnh 12">
            <a:extLst>
              <a:ext uri="{FF2B5EF4-FFF2-40B4-BE49-F238E27FC236}">
                <a16:creationId xmlns:a16="http://schemas.microsoft.com/office/drawing/2014/main" id="{4CA303C3-EB34-471F-A8B0-953E87BD3E85}"/>
              </a:ext>
            </a:extLst>
          </p:cNvPr>
          <p:cNvPicPr>
            <a:picLocks noChangeAspect="1"/>
          </p:cNvPicPr>
          <p:nvPr/>
        </p:nvPicPr>
        <p:blipFill>
          <a:blip r:embed="rId5"/>
          <a:stretch>
            <a:fillRect/>
          </a:stretch>
        </p:blipFill>
        <p:spPr>
          <a:xfrm>
            <a:off x="644134" y="2562783"/>
            <a:ext cx="2614141" cy="2342420"/>
          </a:xfrm>
          <a:prstGeom prst="rect">
            <a:avLst/>
          </a:prstGeom>
        </p:spPr>
      </p:pic>
      <p:pic>
        <p:nvPicPr>
          <p:cNvPr id="3" name="Picture 2">
            <a:extLst>
              <a:ext uri="{FF2B5EF4-FFF2-40B4-BE49-F238E27FC236}">
                <a16:creationId xmlns:a16="http://schemas.microsoft.com/office/drawing/2014/main" id="{8B4019DA-DBA5-404E-88C8-FB574462255A}"/>
              </a:ext>
            </a:extLst>
          </p:cNvPr>
          <p:cNvPicPr>
            <a:picLocks noChangeAspect="1"/>
          </p:cNvPicPr>
          <p:nvPr/>
        </p:nvPicPr>
        <p:blipFill>
          <a:blip r:embed="rId6"/>
          <a:stretch>
            <a:fillRect/>
          </a:stretch>
        </p:blipFill>
        <p:spPr>
          <a:xfrm>
            <a:off x="3001588" y="335654"/>
            <a:ext cx="2457444" cy="2315121"/>
          </a:xfrm>
          <a:prstGeom prst="rect">
            <a:avLst/>
          </a:prstGeom>
        </p:spPr>
      </p:pic>
    </p:spTree>
    <p:extLst>
      <p:ext uri="{BB962C8B-B14F-4D97-AF65-F5344CB8AC3E}">
        <p14:creationId xmlns:p14="http://schemas.microsoft.com/office/powerpoint/2010/main" val="422475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1" end="1"/>
                                            </p:txEl>
                                          </p:spTgt>
                                        </p:tgtEl>
                                        <p:attrNameLst>
                                          <p:attrName>style.visibility</p:attrName>
                                        </p:attrNameLst>
                                      </p:cBhvr>
                                      <p:to>
                                        <p:strVal val="visible"/>
                                      </p:to>
                                    </p:set>
                                    <p:animEffect transition="in" filter="fade">
                                      <p:cBhvr>
                                        <p:cTn id="7" dur="500"/>
                                        <p:tgtEl>
                                          <p:spTgt spid="2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6" end="6"/>
                                            </p:txEl>
                                          </p:spTgt>
                                        </p:tgtEl>
                                        <p:attrNameLst>
                                          <p:attrName>style.visibility</p:attrName>
                                        </p:attrNameLst>
                                      </p:cBhvr>
                                      <p:to>
                                        <p:strVal val="visible"/>
                                      </p:to>
                                    </p:set>
                                    <p:animEffect transition="in" filter="fade">
                                      <p:cBhvr>
                                        <p:cTn id="17" dur="500"/>
                                        <p:tgtEl>
                                          <p:spTgt spid="2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err="1">
                <a:solidFill>
                  <a:schemeClr val="accent1"/>
                </a:solidFill>
              </a:rPr>
              <a:t>Trường</a:t>
            </a:r>
            <a:r>
              <a:rPr lang="en-US" b="1">
                <a:solidFill>
                  <a:schemeClr val="accent1"/>
                </a:solidFill>
              </a:rPr>
              <a:t> </a:t>
            </a:r>
            <a:r>
              <a:rPr lang="en-US" b="1" err="1">
                <a:solidFill>
                  <a:schemeClr val="accent1"/>
                </a:solidFill>
              </a:rPr>
              <a:t>hợp</a:t>
            </a:r>
            <a:r>
              <a:rPr lang="en-US" b="1">
                <a:solidFill>
                  <a:schemeClr val="accent1"/>
                </a:solidFill>
              </a:rPr>
              <a:t> 3: </a:t>
            </a:r>
            <a:endParaRPr b="1">
              <a:solidFill>
                <a:schemeClr val="accent1"/>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aphicFrame>
        <p:nvGraphicFramePr>
          <p:cNvPr id="9" name="Đối tượng 8">
            <a:extLst>
              <a:ext uri="{FF2B5EF4-FFF2-40B4-BE49-F238E27FC236}">
                <a16:creationId xmlns:a16="http://schemas.microsoft.com/office/drawing/2014/main" id="{A945520D-960A-4FEB-AE50-F6E080D9622E}"/>
              </a:ext>
            </a:extLst>
          </p:cNvPr>
          <p:cNvGraphicFramePr>
            <a:graphicFrameLocks noChangeAspect="1"/>
          </p:cNvGraphicFramePr>
          <p:nvPr>
            <p:extLst>
              <p:ext uri="{D42A27DB-BD31-4B8C-83A1-F6EECF244321}">
                <p14:modId xmlns:p14="http://schemas.microsoft.com/office/powerpoint/2010/main" val="360945181"/>
              </p:ext>
            </p:extLst>
          </p:nvPr>
        </p:nvGraphicFramePr>
        <p:xfrm>
          <a:off x="3779437" y="401063"/>
          <a:ext cx="1865212" cy="895302"/>
        </p:xfrm>
        <a:graphic>
          <a:graphicData uri="http://schemas.openxmlformats.org/presentationml/2006/ole">
            <mc:AlternateContent xmlns:mc="http://schemas.openxmlformats.org/markup-compatibility/2006">
              <mc:Choice xmlns:v="urn:schemas-microsoft-com:vml" Requires="v">
                <p:oleObj spid="_x0000_s5122" name="Equation" r:id="rId4" imgW="952200" imgH="457200" progId="Equation.DSMT4">
                  <p:embed/>
                </p:oleObj>
              </mc:Choice>
              <mc:Fallback>
                <p:oleObj name="Equation" r:id="rId4" imgW="952200" imgH="457200" progId="Equation.DSMT4">
                  <p:embed/>
                  <p:pic>
                    <p:nvPicPr>
                      <p:cNvPr id="9" name="Đối tượng 8">
                        <a:extLst>
                          <a:ext uri="{FF2B5EF4-FFF2-40B4-BE49-F238E27FC236}">
                            <a16:creationId xmlns:a16="http://schemas.microsoft.com/office/drawing/2014/main" id="{A945520D-960A-4FEB-AE50-F6E080D9622E}"/>
                          </a:ext>
                        </a:extLst>
                      </p:cNvPr>
                      <p:cNvPicPr/>
                      <p:nvPr/>
                    </p:nvPicPr>
                    <p:blipFill>
                      <a:blip r:embed="rId5"/>
                      <a:stretch>
                        <a:fillRect/>
                      </a:stretch>
                    </p:blipFill>
                    <p:spPr>
                      <a:xfrm>
                        <a:off x="3779437" y="401063"/>
                        <a:ext cx="1865212" cy="895302"/>
                      </a:xfrm>
                      <a:prstGeom prst="rect">
                        <a:avLst/>
                      </a:prstGeom>
                    </p:spPr>
                  </p:pic>
                </p:oleObj>
              </mc:Fallback>
            </mc:AlternateContent>
          </a:graphicData>
        </a:graphic>
      </p:graphicFrame>
      <p:graphicFrame>
        <p:nvGraphicFramePr>
          <p:cNvPr id="15" name="Đối tượng 14">
            <a:extLst>
              <a:ext uri="{FF2B5EF4-FFF2-40B4-BE49-F238E27FC236}">
                <a16:creationId xmlns:a16="http://schemas.microsoft.com/office/drawing/2014/main" id="{2F25E012-4C89-4660-B8A0-0DD0657437B0}"/>
              </a:ext>
            </a:extLst>
          </p:cNvPr>
          <p:cNvGraphicFramePr>
            <a:graphicFrameLocks noChangeAspect="1"/>
          </p:cNvGraphicFramePr>
          <p:nvPr>
            <p:extLst>
              <p:ext uri="{D42A27DB-BD31-4B8C-83A1-F6EECF244321}">
                <p14:modId xmlns:p14="http://schemas.microsoft.com/office/powerpoint/2010/main" val="4114669270"/>
              </p:ext>
            </p:extLst>
          </p:nvPr>
        </p:nvGraphicFramePr>
        <p:xfrm>
          <a:off x="6153150" y="582613"/>
          <a:ext cx="2471738" cy="531812"/>
        </p:xfrm>
        <a:graphic>
          <a:graphicData uri="http://schemas.openxmlformats.org/presentationml/2006/ole">
            <mc:AlternateContent xmlns:mc="http://schemas.openxmlformats.org/markup-compatibility/2006">
              <mc:Choice xmlns:v="urn:schemas-microsoft-com:vml" Requires="v">
                <p:oleObj spid="_x0000_s5123" name="Equation" r:id="rId6" imgW="1358640" imgH="291960" progId="Equation.DSMT4">
                  <p:embed/>
                </p:oleObj>
              </mc:Choice>
              <mc:Fallback>
                <p:oleObj name="Equation" r:id="rId6" imgW="1358640" imgH="291960" progId="Equation.DSMT4">
                  <p:embed/>
                  <p:pic>
                    <p:nvPicPr>
                      <p:cNvPr id="15" name="Đối tượng 14">
                        <a:extLst>
                          <a:ext uri="{FF2B5EF4-FFF2-40B4-BE49-F238E27FC236}">
                            <a16:creationId xmlns:a16="http://schemas.microsoft.com/office/drawing/2014/main" id="{2F25E012-4C89-4660-B8A0-0DD0657437B0}"/>
                          </a:ext>
                        </a:extLst>
                      </p:cNvPr>
                      <p:cNvPicPr/>
                      <p:nvPr/>
                    </p:nvPicPr>
                    <p:blipFill>
                      <a:blip r:embed="rId7"/>
                      <a:stretch>
                        <a:fillRect/>
                      </a:stretch>
                    </p:blipFill>
                    <p:spPr>
                      <a:xfrm>
                        <a:off x="6153150" y="582613"/>
                        <a:ext cx="2471738" cy="531812"/>
                      </a:xfrm>
                      <a:prstGeom prst="rect">
                        <a:avLst/>
                      </a:prstGeom>
                    </p:spPr>
                  </p:pic>
                </p:oleObj>
              </mc:Fallback>
            </mc:AlternateContent>
          </a:graphicData>
        </a:graphic>
      </p:graphicFrame>
      <p:graphicFrame>
        <p:nvGraphicFramePr>
          <p:cNvPr id="19" name="Đối tượng 18">
            <a:extLst>
              <a:ext uri="{FF2B5EF4-FFF2-40B4-BE49-F238E27FC236}">
                <a16:creationId xmlns:a16="http://schemas.microsoft.com/office/drawing/2014/main" id="{9ABCA646-D8F8-44B7-AA37-8200FDF289E3}"/>
              </a:ext>
            </a:extLst>
          </p:cNvPr>
          <p:cNvGraphicFramePr>
            <a:graphicFrameLocks noChangeAspect="1"/>
          </p:cNvGraphicFramePr>
          <p:nvPr>
            <p:extLst>
              <p:ext uri="{D42A27DB-BD31-4B8C-83A1-F6EECF244321}">
                <p14:modId xmlns:p14="http://schemas.microsoft.com/office/powerpoint/2010/main" val="3099093053"/>
              </p:ext>
            </p:extLst>
          </p:nvPr>
        </p:nvGraphicFramePr>
        <p:xfrm>
          <a:off x="5037850" y="1542294"/>
          <a:ext cx="1865212" cy="932606"/>
        </p:xfrm>
        <a:graphic>
          <a:graphicData uri="http://schemas.openxmlformats.org/presentationml/2006/ole">
            <mc:AlternateContent xmlns:mc="http://schemas.openxmlformats.org/markup-compatibility/2006">
              <mc:Choice xmlns:v="urn:schemas-microsoft-com:vml" Requires="v">
                <p:oleObj spid="_x0000_s5124" name="Equation" r:id="rId8" imgW="914400" imgH="457200" progId="Equation.DSMT4">
                  <p:embed/>
                </p:oleObj>
              </mc:Choice>
              <mc:Fallback>
                <p:oleObj name="Equation" r:id="rId8" imgW="914400" imgH="457200" progId="Equation.DSMT4">
                  <p:embed/>
                  <p:pic>
                    <p:nvPicPr>
                      <p:cNvPr id="19" name="Đối tượng 18">
                        <a:extLst>
                          <a:ext uri="{FF2B5EF4-FFF2-40B4-BE49-F238E27FC236}">
                            <a16:creationId xmlns:a16="http://schemas.microsoft.com/office/drawing/2014/main" id="{9ABCA646-D8F8-44B7-AA37-8200FDF289E3}"/>
                          </a:ext>
                        </a:extLst>
                      </p:cNvPr>
                      <p:cNvPicPr/>
                      <p:nvPr/>
                    </p:nvPicPr>
                    <p:blipFill>
                      <a:blip r:embed="rId9"/>
                      <a:stretch>
                        <a:fillRect/>
                      </a:stretch>
                    </p:blipFill>
                    <p:spPr>
                      <a:xfrm>
                        <a:off x="5037850" y="1542294"/>
                        <a:ext cx="1865212" cy="932606"/>
                      </a:xfrm>
                      <a:prstGeom prst="rect">
                        <a:avLst/>
                      </a:prstGeom>
                    </p:spPr>
                  </p:pic>
                </p:oleObj>
              </mc:Fallback>
            </mc:AlternateContent>
          </a:graphicData>
        </a:graphic>
      </p:graphicFrame>
      <p:graphicFrame>
        <p:nvGraphicFramePr>
          <p:cNvPr id="25" name="Đối tượng 24">
            <a:extLst>
              <a:ext uri="{FF2B5EF4-FFF2-40B4-BE49-F238E27FC236}">
                <a16:creationId xmlns:a16="http://schemas.microsoft.com/office/drawing/2014/main" id="{4116A343-77E1-45E0-9939-391914236DC8}"/>
              </a:ext>
            </a:extLst>
          </p:cNvPr>
          <p:cNvGraphicFramePr>
            <a:graphicFrameLocks noChangeAspect="1"/>
          </p:cNvGraphicFramePr>
          <p:nvPr>
            <p:extLst>
              <p:ext uri="{D42A27DB-BD31-4B8C-83A1-F6EECF244321}">
                <p14:modId xmlns:p14="http://schemas.microsoft.com/office/powerpoint/2010/main" val="3364595755"/>
              </p:ext>
            </p:extLst>
          </p:nvPr>
        </p:nvGraphicFramePr>
        <p:xfrm>
          <a:off x="5157788" y="2720975"/>
          <a:ext cx="2028825" cy="1817688"/>
        </p:xfrm>
        <a:graphic>
          <a:graphicData uri="http://schemas.openxmlformats.org/presentationml/2006/ole">
            <mc:AlternateContent xmlns:mc="http://schemas.openxmlformats.org/markup-compatibility/2006">
              <mc:Choice xmlns:v="urn:schemas-microsoft-com:vml" Requires="v">
                <p:oleObj spid="_x0000_s5125" name="Equation" r:id="rId10" imgW="1104840" imgH="990360" progId="Equation.DSMT4">
                  <p:embed/>
                </p:oleObj>
              </mc:Choice>
              <mc:Fallback>
                <p:oleObj name="Equation" r:id="rId10" imgW="1104840" imgH="990360" progId="Equation.DSMT4">
                  <p:embed/>
                  <p:pic>
                    <p:nvPicPr>
                      <p:cNvPr id="25" name="Đối tượng 24">
                        <a:extLst>
                          <a:ext uri="{FF2B5EF4-FFF2-40B4-BE49-F238E27FC236}">
                            <a16:creationId xmlns:a16="http://schemas.microsoft.com/office/drawing/2014/main" id="{4116A343-77E1-45E0-9939-391914236DC8}"/>
                          </a:ext>
                        </a:extLst>
                      </p:cNvPr>
                      <p:cNvPicPr/>
                      <p:nvPr/>
                    </p:nvPicPr>
                    <p:blipFill>
                      <a:blip r:embed="rId11"/>
                      <a:stretch>
                        <a:fillRect/>
                      </a:stretch>
                    </p:blipFill>
                    <p:spPr>
                      <a:xfrm>
                        <a:off x="5157788" y="2720975"/>
                        <a:ext cx="2028825" cy="1817688"/>
                      </a:xfrm>
                      <a:prstGeom prst="rect">
                        <a:avLst/>
                      </a:prstGeom>
                    </p:spPr>
                  </p:pic>
                </p:oleObj>
              </mc:Fallback>
            </mc:AlternateContent>
          </a:graphicData>
        </a:graphic>
      </p:graphicFrame>
      <p:cxnSp>
        <p:nvCxnSpPr>
          <p:cNvPr id="27" name="Đường kết nối Mũi tên Thẳng 26">
            <a:extLst>
              <a:ext uri="{FF2B5EF4-FFF2-40B4-BE49-F238E27FC236}">
                <a16:creationId xmlns:a16="http://schemas.microsoft.com/office/drawing/2014/main" id="{15326E28-E0BC-42BC-BE1B-AF349FB87A45}"/>
              </a:ext>
            </a:extLst>
          </p:cNvPr>
          <p:cNvCxnSpPr/>
          <p:nvPr/>
        </p:nvCxnSpPr>
        <p:spPr>
          <a:xfrm>
            <a:off x="3779437" y="3629981"/>
            <a:ext cx="10356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BF99CC-934B-4554-AD17-4C87291AB131}"/>
              </a:ext>
            </a:extLst>
          </p:cNvPr>
          <p:cNvPicPr>
            <a:picLocks noChangeAspect="1"/>
          </p:cNvPicPr>
          <p:nvPr/>
        </p:nvPicPr>
        <p:blipFill>
          <a:blip r:embed="rId12"/>
          <a:stretch>
            <a:fillRect/>
          </a:stretch>
        </p:blipFill>
        <p:spPr>
          <a:xfrm>
            <a:off x="449924" y="1114423"/>
            <a:ext cx="3666498" cy="2245459"/>
          </a:xfrm>
          <a:prstGeom prst="rect">
            <a:avLst/>
          </a:prstGeom>
        </p:spPr>
      </p:pic>
    </p:spTree>
    <p:extLst>
      <p:ext uri="{BB962C8B-B14F-4D97-AF65-F5344CB8AC3E}">
        <p14:creationId xmlns:p14="http://schemas.microsoft.com/office/powerpoint/2010/main" val="28470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 Khoảng cách</a:t>
            </a:r>
            <a:endParaRPr>
              <a:latin typeface="Open Sans"/>
              <a:ea typeface="Open Sans"/>
              <a:cs typeface="Open Sans"/>
              <a:sym typeface="Open Sans"/>
            </a:endParaRPr>
          </a:p>
        </p:txBody>
      </p:sp>
      <p:sp>
        <p:nvSpPr>
          <p:cNvPr id="223" name="Google Shape;223;p28"/>
          <p:cNvSpPr txBox="1"/>
          <p:nvPr/>
        </p:nvSpPr>
        <p:spPr>
          <a:xfrm>
            <a:off x="373156" y="1468989"/>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2" name="Hộp Văn bản 1">
            <a:extLst>
              <a:ext uri="{FF2B5EF4-FFF2-40B4-BE49-F238E27FC236}">
                <a16:creationId xmlns:a16="http://schemas.microsoft.com/office/drawing/2014/main" id="{F13BB815-2481-4EE7-8D88-778C0B6F9165}"/>
              </a:ext>
            </a:extLst>
          </p:cNvPr>
          <p:cNvSpPr txBox="1"/>
          <p:nvPr/>
        </p:nvSpPr>
        <p:spPr>
          <a:xfrm>
            <a:off x="659757" y="1152425"/>
            <a:ext cx="7812701" cy="830997"/>
          </a:xfrm>
          <a:prstGeom prst="rect">
            <a:avLst/>
          </a:prstGeom>
          <a:noFill/>
        </p:spPr>
        <p:txBody>
          <a:bodyPr wrap="square" rtlCol="0">
            <a:spAutoFit/>
          </a:bodyPr>
          <a:lstStyle/>
          <a:p>
            <a:r>
              <a:rPr lang="vi-VN" sz="1600" b="1" i="0">
                <a:effectLst/>
                <a:latin typeface="Open Sans" panose="020B0606030504020204" pitchFamily="34" charset="0"/>
                <a:ea typeface="Open Sans" panose="020B0606030504020204" pitchFamily="34" charset="0"/>
                <a:cs typeface="Open Sans" panose="020B0606030504020204" pitchFamily="34" charset="0"/>
              </a:rPr>
              <a:t>Hàm khoảng cách</a:t>
            </a:r>
            <a:r>
              <a:rPr lang="vi-VN" sz="1600" b="0" i="0">
                <a:effectLst/>
                <a:latin typeface="Open Sans" panose="020B0606030504020204" pitchFamily="34" charset="0"/>
                <a:ea typeface="Open Sans" panose="020B0606030504020204" pitchFamily="34" charset="0"/>
                <a:cs typeface="Open Sans" panose="020B0606030504020204" pitchFamily="34" charset="0"/>
              </a:rPr>
              <a:t> định nghĩa khoảng cách giữa các điểm. </a:t>
            </a:r>
            <a:r>
              <a:rPr lang="en-US" sz="1600" b="0" i="0" err="1">
                <a:effectLst/>
                <a:latin typeface="Open Sans" panose="020B0606030504020204" pitchFamily="34" charset="0"/>
                <a:ea typeface="Open Sans" panose="020B0606030504020204" pitchFamily="34" charset="0"/>
                <a:cs typeface="Open Sans" panose="020B0606030504020204" pitchFamily="34" charset="0"/>
              </a:rPr>
              <a:t>Hàm</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khoảng</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cách</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thường</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gặp</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nhất</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là</a:t>
            </a:r>
            <a:r>
              <a:rPr lang="en-US" sz="1600">
                <a:latin typeface="Open Sans" panose="020B0606030504020204" pitchFamily="34" charset="0"/>
                <a:ea typeface="Open Sans" panose="020B0606030504020204" pitchFamily="34" charset="0"/>
                <a:cs typeface="Open Sans" panose="020B0606030504020204" pitchFamily="34" charset="0"/>
              </a:rPr>
              <a:t> </a:t>
            </a:r>
            <a:r>
              <a:rPr lang="vi-VN" sz="1600" b="1" i="0">
                <a:effectLst/>
                <a:latin typeface="Open Sans" panose="020B0606030504020204" pitchFamily="34" charset="0"/>
                <a:ea typeface="Open Sans" panose="020B0606030504020204" pitchFamily="34" charset="0"/>
                <a:cs typeface="Open Sans" panose="020B0606030504020204" pitchFamily="34" charset="0"/>
              </a:rPr>
              <a:t>khoảng cách Euclidean</a:t>
            </a:r>
            <a:r>
              <a:rPr lang="vi-VN"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cho</a:t>
            </a: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err="1">
                <a:latin typeface="Open Sans" panose="020B0606030504020204" pitchFamily="34" charset="0"/>
                <a:ea typeface="Open Sans" panose="020B0606030504020204" pitchFamily="34" charset="0"/>
                <a:cs typeface="Open Sans" panose="020B0606030504020204" pitchFamily="34" charset="0"/>
              </a:rPr>
              <a:t>biết</a:t>
            </a:r>
            <a:r>
              <a:rPr lang="vi-VN" sz="1600" b="0" i="0">
                <a:effectLst/>
                <a:latin typeface="Open Sans" panose="020B0606030504020204" pitchFamily="34" charset="0"/>
                <a:ea typeface="Open Sans" panose="020B0606030504020204" pitchFamily="34" charset="0"/>
                <a:cs typeface="Open Sans" panose="020B0606030504020204" pitchFamily="34" charset="0"/>
              </a:rPr>
              <a:t> khoảng cách giữa 2 điểm (x</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vi-VN" sz="1600" b="0" i="0">
                <a:effectLst/>
                <a:latin typeface="Open Sans" panose="020B0606030504020204" pitchFamily="34" charset="0"/>
                <a:ea typeface="Open Sans" panose="020B0606030504020204" pitchFamily="34" charset="0"/>
                <a:cs typeface="Open Sans" panose="020B0606030504020204" pitchFamily="34" charset="0"/>
              </a:rPr>
              <a:t>, y</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vi-VN" sz="1600" b="0" i="0">
                <a:effectLst/>
                <a:latin typeface="Open Sans" panose="020B0606030504020204" pitchFamily="34" charset="0"/>
                <a:ea typeface="Open Sans" panose="020B0606030504020204" pitchFamily="34" charset="0"/>
                <a:cs typeface="Open Sans" panose="020B0606030504020204" pitchFamily="34" charset="0"/>
              </a:rPr>
              <a:t>) và (x</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vi-VN" sz="1600" b="0" i="0">
                <a:effectLst/>
                <a:latin typeface="Open Sans" panose="020B0606030504020204" pitchFamily="34" charset="0"/>
                <a:ea typeface="Open Sans" panose="020B0606030504020204" pitchFamily="34" charset="0"/>
                <a:cs typeface="Open Sans" panose="020B0606030504020204" pitchFamily="34" charset="0"/>
              </a:rPr>
              <a:t>, y</a:t>
            </a:r>
            <a:r>
              <a:rPr lang="vi-VN"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vi-VN" sz="1600" b="0" i="0">
                <a:effectLst/>
                <a:latin typeface="Open Sans" panose="020B0606030504020204" pitchFamily="34" charset="0"/>
                <a:ea typeface="Open Sans" panose="020B0606030504020204" pitchFamily="34" charset="0"/>
                <a:cs typeface="Open Sans" panose="020B0606030504020204" pitchFamily="34" charset="0"/>
              </a:rPr>
              <a:t>) là:</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3" name="Hình ảnh 2">
            <a:extLst>
              <a:ext uri="{FF2B5EF4-FFF2-40B4-BE49-F238E27FC236}">
                <a16:creationId xmlns:a16="http://schemas.microsoft.com/office/drawing/2014/main" id="{9C9EA8A4-B72B-4842-91D7-C6944D11255C}"/>
              </a:ext>
            </a:extLst>
          </p:cNvPr>
          <p:cNvPicPr>
            <a:picLocks noChangeAspect="1"/>
          </p:cNvPicPr>
          <p:nvPr/>
        </p:nvPicPr>
        <p:blipFill>
          <a:blip r:embed="rId3"/>
          <a:stretch>
            <a:fillRect/>
          </a:stretch>
        </p:blipFill>
        <p:spPr>
          <a:xfrm>
            <a:off x="3369885" y="1737200"/>
            <a:ext cx="2863219" cy="1207921"/>
          </a:xfrm>
          <a:prstGeom prst="rect">
            <a:avLst/>
          </a:prstGeom>
        </p:spPr>
      </p:pic>
      <p:sp>
        <p:nvSpPr>
          <p:cNvPr id="5" name="Hộp Văn bản 4">
            <a:extLst>
              <a:ext uri="{FF2B5EF4-FFF2-40B4-BE49-F238E27FC236}">
                <a16:creationId xmlns:a16="http://schemas.microsoft.com/office/drawing/2014/main" id="{D7047A10-D78D-4D11-A5F7-C5263E87ECEF}"/>
              </a:ext>
            </a:extLst>
          </p:cNvPr>
          <p:cNvSpPr txBox="1"/>
          <p:nvPr/>
        </p:nvSpPr>
        <p:spPr>
          <a:xfrm>
            <a:off x="613351" y="2652733"/>
            <a:ext cx="7905509" cy="584775"/>
          </a:xfrm>
          <a:prstGeom prst="rect">
            <a:avLst/>
          </a:prstGeom>
          <a:noFill/>
        </p:spPr>
        <p:txBody>
          <a:bodyPr wrap="square" rtlCol="0">
            <a:spAutoFit/>
          </a:bodyPr>
          <a:lstStyle/>
          <a:p>
            <a:r>
              <a:rPr lang="en-US" sz="1600" b="0" i="0" err="1">
                <a:effectLst/>
                <a:latin typeface="Open Sans" panose="020B0606030504020204" pitchFamily="34" charset="0"/>
                <a:ea typeface="Open Sans" panose="020B0606030504020204" pitchFamily="34" charset="0"/>
                <a:cs typeface="Open Sans" panose="020B0606030504020204" pitchFamily="34" charset="0"/>
              </a:rPr>
              <a:t>Một</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hàm</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khác</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là</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1"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1" i="0">
                <a:effectLst/>
                <a:latin typeface="Open Sans" panose="020B0606030504020204" pitchFamily="34" charset="0"/>
                <a:ea typeface="Open Sans" panose="020B0606030504020204" pitchFamily="34" charset="0"/>
                <a:cs typeface="Open Sans" panose="020B0606030504020204" pitchFamily="34" charset="0"/>
              </a:rPr>
              <a:t> </a:t>
            </a:r>
            <a:r>
              <a:rPr lang="en-US" sz="1600" b="1"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1" i="0">
                <a:effectLst/>
                <a:latin typeface="Open Sans" panose="020B0606030504020204" pitchFamily="34" charset="0"/>
                <a:ea typeface="Open Sans" panose="020B0606030504020204" pitchFamily="34" charset="0"/>
                <a:cs typeface="Open Sans" panose="020B0606030504020204" pitchFamily="34" charset="0"/>
              </a:rPr>
              <a:t> Manhattan</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khi</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khoảng</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cách</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giữa</a:t>
            </a:r>
            <a:r>
              <a:rPr lang="en-US" sz="1600" b="0" i="0">
                <a:effectLst/>
                <a:latin typeface="Open Sans" panose="020B0606030504020204" pitchFamily="34" charset="0"/>
                <a:ea typeface="Open Sans" panose="020B0606030504020204" pitchFamily="34" charset="0"/>
                <a:cs typeface="Open Sans" panose="020B0606030504020204" pitchFamily="34" charset="0"/>
              </a:rPr>
              <a:t> 2 </a:t>
            </a:r>
            <a:r>
              <a:rPr lang="en-US" sz="1600" b="0" i="0" err="1">
                <a:effectLst/>
                <a:latin typeface="Open Sans" panose="020B0606030504020204" pitchFamily="34" charset="0"/>
                <a:ea typeface="Open Sans" panose="020B0606030504020204" pitchFamily="34" charset="0"/>
                <a:cs typeface="Open Sans" panose="020B0606030504020204" pitchFamily="34" charset="0"/>
              </a:rPr>
              <a:t>điểm</a:t>
            </a:r>
            <a:r>
              <a:rPr lang="en-US" sz="1600" b="0" i="0">
                <a:effectLst/>
                <a:latin typeface="Open Sans" panose="020B0606030504020204" pitchFamily="34" charset="0"/>
                <a:ea typeface="Open Sans" panose="020B0606030504020204" pitchFamily="34" charset="0"/>
                <a:cs typeface="Open Sans" panose="020B0606030504020204" pitchFamily="34" charset="0"/>
              </a:rPr>
              <a:t> (x</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en-US" sz="1600" b="0" i="0">
                <a:effectLst/>
                <a:latin typeface="Open Sans" panose="020B0606030504020204" pitchFamily="34" charset="0"/>
                <a:ea typeface="Open Sans" panose="020B0606030504020204" pitchFamily="34" charset="0"/>
                <a:cs typeface="Open Sans" panose="020B0606030504020204" pitchFamily="34" charset="0"/>
              </a:rPr>
              <a:t>, y</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1</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và</a:t>
            </a:r>
            <a:r>
              <a:rPr lang="en-US" sz="1600" b="0" i="0">
                <a:effectLst/>
                <a:latin typeface="Open Sans" panose="020B0606030504020204" pitchFamily="34" charset="0"/>
                <a:ea typeface="Open Sans" panose="020B0606030504020204" pitchFamily="34" charset="0"/>
                <a:cs typeface="Open Sans" panose="020B0606030504020204" pitchFamily="34" charset="0"/>
              </a:rPr>
              <a:t> (x</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en-US" sz="1600" b="0" i="0">
                <a:effectLst/>
                <a:latin typeface="Open Sans" panose="020B0606030504020204" pitchFamily="34" charset="0"/>
                <a:ea typeface="Open Sans" panose="020B0606030504020204" pitchFamily="34" charset="0"/>
                <a:cs typeface="Open Sans" panose="020B0606030504020204" pitchFamily="34" charset="0"/>
              </a:rPr>
              <a:t>, y</a:t>
            </a:r>
            <a:r>
              <a:rPr lang="en-US" sz="1600" b="0" i="0" baseline="-25000">
                <a:effectLst/>
                <a:latin typeface="Open Sans" panose="020B0606030504020204" pitchFamily="34" charset="0"/>
                <a:ea typeface="Open Sans" panose="020B0606030504020204" pitchFamily="34" charset="0"/>
                <a:cs typeface="Open Sans" panose="020B0606030504020204" pitchFamily="34" charset="0"/>
              </a:rPr>
              <a:t>2</a:t>
            </a:r>
            <a:r>
              <a:rPr lang="en-US" sz="1600" b="0" i="0">
                <a:effectLst/>
                <a:latin typeface="Open Sans" panose="020B0606030504020204" pitchFamily="34" charset="0"/>
                <a:ea typeface="Open Sans" panose="020B0606030504020204" pitchFamily="34" charset="0"/>
                <a:cs typeface="Open Sans" panose="020B0606030504020204" pitchFamily="34" charset="0"/>
              </a:rPr>
              <a:t>) </a:t>
            </a:r>
            <a:r>
              <a:rPr lang="en-US" sz="1600" b="0" i="0" err="1">
                <a:effectLst/>
                <a:latin typeface="Open Sans" panose="020B0606030504020204" pitchFamily="34" charset="0"/>
                <a:ea typeface="Open Sans" panose="020B0606030504020204" pitchFamily="34" charset="0"/>
                <a:cs typeface="Open Sans" panose="020B0606030504020204" pitchFamily="34" charset="0"/>
              </a:rPr>
              <a:t>là</a:t>
            </a:r>
            <a:r>
              <a:rPr lang="en-US" sz="1600" b="0" i="0">
                <a:effectLst/>
                <a:latin typeface="Open Sans" panose="020B0606030504020204" pitchFamily="34" charset="0"/>
                <a:ea typeface="Open Sans" panose="020B0606030504020204" pitchFamily="34" charset="0"/>
                <a:cs typeface="Open Sans" panose="020B0606030504020204" pitchFamily="34" charset="0"/>
              </a:rPr>
              <a:t>:</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8" name="Hình ảnh 7">
            <a:extLst>
              <a:ext uri="{FF2B5EF4-FFF2-40B4-BE49-F238E27FC236}">
                <a16:creationId xmlns:a16="http://schemas.microsoft.com/office/drawing/2014/main" id="{FD66217F-86C5-4734-8F51-164C039E06DF}"/>
              </a:ext>
            </a:extLst>
          </p:cNvPr>
          <p:cNvPicPr>
            <a:picLocks noChangeAspect="1"/>
          </p:cNvPicPr>
          <p:nvPr/>
        </p:nvPicPr>
        <p:blipFill>
          <a:blip r:embed="rId4"/>
          <a:stretch>
            <a:fillRect/>
          </a:stretch>
        </p:blipFill>
        <p:spPr>
          <a:xfrm>
            <a:off x="3369885" y="3457365"/>
            <a:ext cx="2964418" cy="808478"/>
          </a:xfrm>
          <a:prstGeom prst="rect">
            <a:avLst/>
          </a:prstGeom>
        </p:spPr>
      </p:pic>
      <p:grpSp>
        <p:nvGrpSpPr>
          <p:cNvPr id="14" name="Google Shape;1980;p42">
            <a:extLst>
              <a:ext uri="{FF2B5EF4-FFF2-40B4-BE49-F238E27FC236}">
                <a16:creationId xmlns:a16="http://schemas.microsoft.com/office/drawing/2014/main" id="{61112930-918D-4F91-B3D7-46DE09008EAB}"/>
              </a:ext>
            </a:extLst>
          </p:cNvPr>
          <p:cNvGrpSpPr/>
          <p:nvPr/>
        </p:nvGrpSpPr>
        <p:grpSpPr>
          <a:xfrm>
            <a:off x="8534305" y="86683"/>
            <a:ext cx="775731" cy="753817"/>
            <a:chOff x="5109838" y="3156700"/>
            <a:chExt cx="306625" cy="297975"/>
          </a:xfrm>
        </p:grpSpPr>
        <p:sp>
          <p:nvSpPr>
            <p:cNvPr id="15" name="Google Shape;1981;p42">
              <a:extLst>
                <a:ext uri="{FF2B5EF4-FFF2-40B4-BE49-F238E27FC236}">
                  <a16:creationId xmlns:a16="http://schemas.microsoft.com/office/drawing/2014/main" id="{8F58E832-D936-4011-BE05-4C7514DC9F40}"/>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2;p42">
              <a:extLst>
                <a:ext uri="{FF2B5EF4-FFF2-40B4-BE49-F238E27FC236}">
                  <a16:creationId xmlns:a16="http://schemas.microsoft.com/office/drawing/2014/main" id="{6FF79D66-E729-42F6-A348-590EA48DB7F9}"/>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3;p42">
              <a:extLst>
                <a:ext uri="{FF2B5EF4-FFF2-40B4-BE49-F238E27FC236}">
                  <a16:creationId xmlns:a16="http://schemas.microsoft.com/office/drawing/2014/main" id="{0481749F-4056-4E40-AC4A-A41E8823A181}"/>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84;p42">
              <a:extLst>
                <a:ext uri="{FF2B5EF4-FFF2-40B4-BE49-F238E27FC236}">
                  <a16:creationId xmlns:a16="http://schemas.microsoft.com/office/drawing/2014/main" id="{F7D512E7-C7E5-478F-BFC5-6F82E5A4DEC0}"/>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09B37224-218E-4133-BD5B-3F54B2302839}"/>
              </a:ext>
            </a:extLst>
          </p:cNvPr>
          <p:cNvPicPr>
            <a:picLocks noChangeAspect="1"/>
          </p:cNvPicPr>
          <p:nvPr/>
        </p:nvPicPr>
        <p:blipFill>
          <a:blip r:embed="rId3"/>
          <a:stretch>
            <a:fillRect/>
          </a:stretch>
        </p:blipFill>
        <p:spPr>
          <a:xfrm>
            <a:off x="229680" y="559864"/>
            <a:ext cx="6127576" cy="2209036"/>
          </a:xfrm>
          <a:prstGeom prst="rect">
            <a:avLst/>
          </a:prstGeom>
        </p:spPr>
      </p:pic>
      <p:pic>
        <p:nvPicPr>
          <p:cNvPr id="11" name="Picture 2" descr="Pin on Qoobee the Dinosaur">
            <a:extLst>
              <a:ext uri="{FF2B5EF4-FFF2-40B4-BE49-F238E27FC236}">
                <a16:creationId xmlns:a16="http://schemas.microsoft.com/office/drawing/2014/main" id="{A940DE18-54FC-4CC1-B7B9-D5001145A5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37557" y="430845"/>
            <a:ext cx="2883601" cy="2338055"/>
          </a:xfrm>
          <a:prstGeom prst="rect">
            <a:avLst/>
          </a:prstGeom>
          <a:noFill/>
          <a:extLst>
            <a:ext uri="{909E8E84-426E-40DD-AFC4-6F175D3DCCD1}">
              <a14:hiddenFill xmlns:a14="http://schemas.microsoft.com/office/drawing/2010/main">
                <a:solidFill>
                  <a:srgbClr val="FFFFFF"/>
                </a:solidFill>
              </a14:hiddenFill>
            </a:ext>
          </a:extLst>
        </p:spPr>
      </p:pic>
      <p:pic>
        <p:nvPicPr>
          <p:cNvPr id="8" name="Hình ảnh 7">
            <a:extLst>
              <a:ext uri="{FF2B5EF4-FFF2-40B4-BE49-F238E27FC236}">
                <a16:creationId xmlns:a16="http://schemas.microsoft.com/office/drawing/2014/main" id="{F291595D-099A-4CF7-BB31-A010CF1E999C}"/>
              </a:ext>
            </a:extLst>
          </p:cNvPr>
          <p:cNvPicPr>
            <a:picLocks noChangeAspect="1"/>
          </p:cNvPicPr>
          <p:nvPr/>
        </p:nvPicPr>
        <p:blipFill>
          <a:blip r:embed="rId5"/>
          <a:stretch>
            <a:fillRect/>
          </a:stretch>
        </p:blipFill>
        <p:spPr>
          <a:xfrm>
            <a:off x="212644" y="2897919"/>
            <a:ext cx="3080824" cy="661995"/>
          </a:xfrm>
          <a:prstGeom prst="rect">
            <a:avLst/>
          </a:prstGeom>
        </p:spPr>
      </p:pic>
      <p:pic>
        <p:nvPicPr>
          <p:cNvPr id="10" name="Hình ảnh 9">
            <a:extLst>
              <a:ext uri="{FF2B5EF4-FFF2-40B4-BE49-F238E27FC236}">
                <a16:creationId xmlns:a16="http://schemas.microsoft.com/office/drawing/2014/main" id="{9FD1346B-D66C-411F-8B63-C04E99C6E6D4}"/>
              </a:ext>
            </a:extLst>
          </p:cNvPr>
          <p:cNvPicPr>
            <a:picLocks noChangeAspect="1"/>
          </p:cNvPicPr>
          <p:nvPr/>
        </p:nvPicPr>
        <p:blipFill>
          <a:blip r:embed="rId6"/>
          <a:stretch>
            <a:fillRect/>
          </a:stretch>
        </p:blipFill>
        <p:spPr>
          <a:xfrm>
            <a:off x="3767701" y="2897919"/>
            <a:ext cx="2633898" cy="661995"/>
          </a:xfrm>
          <a:prstGeom prst="rect">
            <a:avLst/>
          </a:prstGeom>
        </p:spPr>
      </p:pic>
      <p:pic>
        <p:nvPicPr>
          <p:cNvPr id="1026" name="Picture 2">
            <a:extLst>
              <a:ext uri="{FF2B5EF4-FFF2-40B4-BE49-F238E27FC236}">
                <a16:creationId xmlns:a16="http://schemas.microsoft.com/office/drawing/2014/main" id="{40EC3AF1-00BA-45D0-896C-03C4E2C7E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6245" y="2832131"/>
            <a:ext cx="2110563" cy="21105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980;p42">
            <a:extLst>
              <a:ext uri="{FF2B5EF4-FFF2-40B4-BE49-F238E27FC236}">
                <a16:creationId xmlns:a16="http://schemas.microsoft.com/office/drawing/2014/main" id="{3008EC62-78B6-4ECB-B3B4-6FDE8D4B9013}"/>
              </a:ext>
            </a:extLst>
          </p:cNvPr>
          <p:cNvGrpSpPr/>
          <p:nvPr/>
        </p:nvGrpSpPr>
        <p:grpSpPr>
          <a:xfrm>
            <a:off x="-158186" y="53936"/>
            <a:ext cx="775731" cy="753817"/>
            <a:chOff x="5109838" y="3156700"/>
            <a:chExt cx="306625" cy="297975"/>
          </a:xfrm>
        </p:grpSpPr>
        <p:sp>
          <p:nvSpPr>
            <p:cNvPr id="12" name="Google Shape;1981;p42">
              <a:extLst>
                <a:ext uri="{FF2B5EF4-FFF2-40B4-BE49-F238E27FC236}">
                  <a16:creationId xmlns:a16="http://schemas.microsoft.com/office/drawing/2014/main" id="{864BD1FD-2918-4710-BBB9-B3CD0D7A0BBC}"/>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D9F34856-ABF7-4BC0-8723-79ABF93F2D29}"/>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1131CA74-F1AC-49EB-95E2-03643D3288F6}"/>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09C8EE9E-7008-4177-B9E0-8C114EA0263B}"/>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89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4E68A0-22E6-4C3A-BCBC-11B1D4B71251}"/>
              </a:ext>
            </a:extLst>
          </p:cNvPr>
          <p:cNvSpPr>
            <a:spLocks noGrp="1"/>
          </p:cNvSpPr>
          <p:nvPr>
            <p:ph type="title"/>
          </p:nvPr>
        </p:nvSpPr>
        <p:spPr/>
        <p:txBody>
          <a:bodyPr/>
          <a:lstStyle/>
          <a:p>
            <a:r>
              <a:rPr lang="en-US" err="1">
                <a:latin typeface="Open Sans" panose="020B0606030504020204" pitchFamily="34" charset="0"/>
                <a:ea typeface="Open Sans" panose="020B0606030504020204" pitchFamily="34" charset="0"/>
                <a:cs typeface="Open Sans" panose="020B0606030504020204" pitchFamily="34" charset="0"/>
              </a:rPr>
              <a:t>Một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vài</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hàm</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tính</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khoảng</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cách</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khác</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 name="Chỗ dành sẵn cho Số hiệu Bản chiếu 3">
            <a:extLst>
              <a:ext uri="{FF2B5EF4-FFF2-40B4-BE49-F238E27FC236}">
                <a16:creationId xmlns:a16="http://schemas.microsoft.com/office/drawing/2014/main" id="{2A966AC4-EC6E-434E-9F2B-FCB22A62E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Hình ảnh 4">
            <a:extLst>
              <a:ext uri="{FF2B5EF4-FFF2-40B4-BE49-F238E27FC236}">
                <a16:creationId xmlns:a16="http://schemas.microsoft.com/office/drawing/2014/main" id="{47B84E97-E7A1-41F8-BFA3-A43E9B21806F}"/>
              </a:ext>
            </a:extLst>
          </p:cNvPr>
          <p:cNvPicPr>
            <a:picLocks noChangeAspect="1"/>
          </p:cNvPicPr>
          <p:nvPr/>
        </p:nvPicPr>
        <p:blipFill>
          <a:blip r:embed="rId3"/>
          <a:stretch>
            <a:fillRect/>
          </a:stretch>
        </p:blipFill>
        <p:spPr>
          <a:xfrm>
            <a:off x="1147284" y="1297170"/>
            <a:ext cx="6849431" cy="3562847"/>
          </a:xfrm>
          <a:prstGeom prst="rect">
            <a:avLst/>
          </a:prstGeom>
        </p:spPr>
      </p:pic>
      <p:grpSp>
        <p:nvGrpSpPr>
          <p:cNvPr id="6" name="Google Shape;1980;p42">
            <a:extLst>
              <a:ext uri="{FF2B5EF4-FFF2-40B4-BE49-F238E27FC236}">
                <a16:creationId xmlns:a16="http://schemas.microsoft.com/office/drawing/2014/main" id="{4F606C83-D793-429C-A421-30C14B44773F}"/>
              </a:ext>
            </a:extLst>
          </p:cNvPr>
          <p:cNvGrpSpPr/>
          <p:nvPr/>
        </p:nvGrpSpPr>
        <p:grpSpPr>
          <a:xfrm>
            <a:off x="-202026" y="0"/>
            <a:ext cx="775731" cy="753817"/>
            <a:chOff x="5109838" y="3156700"/>
            <a:chExt cx="306625" cy="297975"/>
          </a:xfrm>
        </p:grpSpPr>
        <p:sp>
          <p:nvSpPr>
            <p:cNvPr id="7" name="Google Shape;1981;p42">
              <a:extLst>
                <a:ext uri="{FF2B5EF4-FFF2-40B4-BE49-F238E27FC236}">
                  <a16:creationId xmlns:a16="http://schemas.microsoft.com/office/drawing/2014/main" id="{A64C0DEE-4210-4903-8BB3-B4286A12DDDB}"/>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2;p42">
              <a:extLst>
                <a:ext uri="{FF2B5EF4-FFF2-40B4-BE49-F238E27FC236}">
                  <a16:creationId xmlns:a16="http://schemas.microsoft.com/office/drawing/2014/main" id="{AF1B86B3-DBF2-42DE-B842-A8038E3DCB98}"/>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3;p42">
              <a:extLst>
                <a:ext uri="{FF2B5EF4-FFF2-40B4-BE49-F238E27FC236}">
                  <a16:creationId xmlns:a16="http://schemas.microsoft.com/office/drawing/2014/main" id="{56964088-8679-485C-9E40-41F88899BD6B}"/>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4;p42">
              <a:extLst>
                <a:ext uri="{FF2B5EF4-FFF2-40B4-BE49-F238E27FC236}">
                  <a16:creationId xmlns:a16="http://schemas.microsoft.com/office/drawing/2014/main" id="{6C9CF2FE-6CE9-47F9-BD38-AFD678F8EA70}"/>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04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 Tổng các phân đoạn</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3078" name="Picture 6" descr="Vraagteken Gif - IceGif">
            <a:extLst>
              <a:ext uri="{FF2B5EF4-FFF2-40B4-BE49-F238E27FC236}">
                <a16:creationId xmlns:a16="http://schemas.microsoft.com/office/drawing/2014/main" id="{173E6076-541B-4AE1-8031-9FDAB4347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482" y="2737369"/>
            <a:ext cx="1342976" cy="1880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0D42F7-801B-4360-8A3D-E481842805EC}"/>
              </a:ext>
            </a:extLst>
          </p:cNvPr>
          <p:cNvPicPr>
            <a:picLocks noChangeAspect="1"/>
          </p:cNvPicPr>
          <p:nvPr/>
        </p:nvPicPr>
        <p:blipFill>
          <a:blip r:embed="rId4"/>
          <a:stretch>
            <a:fillRect/>
          </a:stretch>
        </p:blipFill>
        <p:spPr>
          <a:xfrm>
            <a:off x="375150" y="1249217"/>
            <a:ext cx="8509266" cy="1156914"/>
          </a:xfrm>
          <a:prstGeom prst="rect">
            <a:avLst/>
          </a:prstGeom>
        </p:spPr>
      </p:pic>
      <p:sp>
        <p:nvSpPr>
          <p:cNvPr id="2" name="TextBox 1">
            <a:extLst>
              <a:ext uri="{FF2B5EF4-FFF2-40B4-BE49-F238E27FC236}">
                <a16:creationId xmlns:a16="http://schemas.microsoft.com/office/drawing/2014/main" id="{D2C1880F-D10A-4A90-85F6-08B0036687C1}"/>
              </a:ext>
            </a:extLst>
          </p:cNvPr>
          <p:cNvSpPr txBox="1"/>
          <p:nvPr/>
        </p:nvSpPr>
        <p:spPr>
          <a:xfrm>
            <a:off x="1057619" y="2737369"/>
            <a:ext cx="2787268" cy="369332"/>
          </a:xfrm>
          <a:prstGeom prst="rect">
            <a:avLst/>
          </a:prstGeom>
          <a:noFill/>
        </p:spPr>
        <p:txBody>
          <a:bodyPr wrap="square" rtlCol="0">
            <a:spAutoFit/>
          </a:bodyPr>
          <a:lstStyle/>
          <a:p>
            <a:r>
              <a:rPr lang="en-US" sz="1800">
                <a:latin typeface="Open Sans" panose="020B0606030504020204" pitchFamily="34" charset="0"/>
                <a:ea typeface="Open Sans" panose="020B0606030504020204" pitchFamily="34" charset="0"/>
                <a:cs typeface="Open Sans" panose="020B0606030504020204" pitchFamily="34" charset="0"/>
              </a:rPr>
              <a:t>3 segments: AB, CD, EF</a:t>
            </a:r>
          </a:p>
        </p:txBody>
      </p:sp>
      <p:grpSp>
        <p:nvGrpSpPr>
          <p:cNvPr id="13" name="Google Shape;1980;p42">
            <a:extLst>
              <a:ext uri="{FF2B5EF4-FFF2-40B4-BE49-F238E27FC236}">
                <a16:creationId xmlns:a16="http://schemas.microsoft.com/office/drawing/2014/main" id="{CEBAC800-7EA5-4DA8-B1E7-2A73B9F1FD6B}"/>
              </a:ext>
            </a:extLst>
          </p:cNvPr>
          <p:cNvGrpSpPr/>
          <p:nvPr/>
        </p:nvGrpSpPr>
        <p:grpSpPr>
          <a:xfrm>
            <a:off x="8567332" y="-11317"/>
            <a:ext cx="775731" cy="753817"/>
            <a:chOff x="5109838" y="3156700"/>
            <a:chExt cx="306625" cy="297975"/>
          </a:xfrm>
        </p:grpSpPr>
        <p:sp>
          <p:nvSpPr>
            <p:cNvPr id="14" name="Google Shape;1981;p42">
              <a:extLst>
                <a:ext uri="{FF2B5EF4-FFF2-40B4-BE49-F238E27FC236}">
                  <a16:creationId xmlns:a16="http://schemas.microsoft.com/office/drawing/2014/main" id="{6AF39410-1D46-4F9A-A796-57BE9C471470}"/>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2;p42">
              <a:extLst>
                <a:ext uri="{FF2B5EF4-FFF2-40B4-BE49-F238E27FC236}">
                  <a16:creationId xmlns:a16="http://schemas.microsoft.com/office/drawing/2014/main" id="{6A2489D4-D6E0-4BBC-8F48-6A5FFD7D6075}"/>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83;p42">
              <a:extLst>
                <a:ext uri="{FF2B5EF4-FFF2-40B4-BE49-F238E27FC236}">
                  <a16:creationId xmlns:a16="http://schemas.microsoft.com/office/drawing/2014/main" id="{9A4A72D0-1B03-41C9-80D5-28DB50AAA0DC}"/>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84;p42">
              <a:extLst>
                <a:ext uri="{FF2B5EF4-FFF2-40B4-BE49-F238E27FC236}">
                  <a16:creationId xmlns:a16="http://schemas.microsoft.com/office/drawing/2014/main" id="{201313AA-ACC3-4CB4-A225-8F9F092DEBCC}"/>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10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Klee’s Algorithm</a:t>
            </a:r>
            <a:endParaRPr>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4" name="Hộp Văn bản 3">
            <a:extLst>
              <a:ext uri="{FF2B5EF4-FFF2-40B4-BE49-F238E27FC236}">
                <a16:creationId xmlns:a16="http://schemas.microsoft.com/office/drawing/2014/main" id="{5A61E7D3-B0A1-42F3-AC10-AB1BF393DF22}"/>
              </a:ext>
            </a:extLst>
          </p:cNvPr>
          <p:cNvSpPr txBox="1"/>
          <p:nvPr/>
        </p:nvSpPr>
        <p:spPr>
          <a:xfrm>
            <a:off x="510363" y="1200249"/>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0,     point[0] = {2, start}</a:t>
            </a:r>
          </a:p>
          <a:p>
            <a:r>
              <a:rPr lang="en-US" sz="1700">
                <a:latin typeface="Consolas" panose="020B0609020204030204" pitchFamily="49" charset="0"/>
              </a:rPr>
              <a:t>               point[1] = {5, end}</a:t>
            </a:r>
          </a:p>
          <a:p>
            <a:endParaRPr lang="en-US" sz="1700">
              <a:latin typeface="Consolas" panose="020B0609020204030204" pitchFamily="49" charset="0"/>
            </a:endParaRPr>
          </a:p>
        </p:txBody>
      </p:sp>
      <p:sp>
        <p:nvSpPr>
          <p:cNvPr id="5" name="Hộp Văn bản 4">
            <a:extLst>
              <a:ext uri="{FF2B5EF4-FFF2-40B4-BE49-F238E27FC236}">
                <a16:creationId xmlns:a16="http://schemas.microsoft.com/office/drawing/2014/main" id="{DE1E3E60-A87C-4EA3-AC79-A39AA9FB5D49}"/>
              </a:ext>
            </a:extLst>
          </p:cNvPr>
          <p:cNvSpPr txBox="1"/>
          <p:nvPr/>
        </p:nvSpPr>
        <p:spPr>
          <a:xfrm>
            <a:off x="510363" y="1885798"/>
            <a:ext cx="4635795"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1,     point[2] = {4, start}</a:t>
            </a:r>
          </a:p>
          <a:p>
            <a:r>
              <a:rPr lang="en-US" sz="1700">
                <a:latin typeface="Consolas" panose="020B0609020204030204" pitchFamily="49" charset="0"/>
              </a:rPr>
              <a:t>               point[3] = {8, end}</a:t>
            </a:r>
          </a:p>
        </p:txBody>
      </p:sp>
      <p:sp>
        <p:nvSpPr>
          <p:cNvPr id="6" name="Hộp Văn bản 5">
            <a:extLst>
              <a:ext uri="{FF2B5EF4-FFF2-40B4-BE49-F238E27FC236}">
                <a16:creationId xmlns:a16="http://schemas.microsoft.com/office/drawing/2014/main" id="{CC98A56D-9FFE-4B31-B4F2-BA509F4AA080}"/>
              </a:ext>
            </a:extLst>
          </p:cNvPr>
          <p:cNvSpPr txBox="1"/>
          <p:nvPr/>
        </p:nvSpPr>
        <p:spPr>
          <a:xfrm>
            <a:off x="510362" y="2539397"/>
            <a:ext cx="4635795"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2,     point[4] = {9, start}</a:t>
            </a:r>
          </a:p>
          <a:p>
            <a:r>
              <a:rPr lang="en-US" sz="1700">
                <a:latin typeface="Consolas" panose="020B0609020204030204" pitchFamily="49" charset="0"/>
              </a:rPr>
              <a:t>               point[5] = {12, end}</a:t>
            </a:r>
          </a:p>
        </p:txBody>
      </p:sp>
      <p:sp>
        <p:nvSpPr>
          <p:cNvPr id="8" name="Hộp Văn bản 7">
            <a:extLst>
              <a:ext uri="{FF2B5EF4-FFF2-40B4-BE49-F238E27FC236}">
                <a16:creationId xmlns:a16="http://schemas.microsoft.com/office/drawing/2014/main" id="{3180B1C1-E023-4560-A676-4360F99164DE}"/>
              </a:ext>
            </a:extLst>
          </p:cNvPr>
          <p:cNvSpPr txBox="1"/>
          <p:nvPr/>
        </p:nvSpPr>
        <p:spPr>
          <a:xfrm>
            <a:off x="510362" y="3597018"/>
            <a:ext cx="4763386" cy="877163"/>
          </a:xfrm>
          <a:prstGeom prst="rect">
            <a:avLst/>
          </a:prstGeom>
          <a:noFill/>
        </p:spPr>
        <p:txBody>
          <a:bodyPr wrap="square" rtlCol="0">
            <a:spAutoFit/>
          </a:bodyPr>
          <a:lstStyle/>
          <a:p>
            <a:r>
              <a:rPr lang="en-US" sz="1700">
                <a:latin typeface="Consolas" panose="020B0609020204030204" pitchFamily="49" charset="0"/>
              </a:rPr>
              <a:t>points = {2, 5, 4, 8, 9, 12}</a:t>
            </a:r>
          </a:p>
          <a:p>
            <a:r>
              <a:rPr lang="en-US" sz="1700">
                <a:latin typeface="Consolas" panose="020B0609020204030204" pitchFamily="49" charset="0"/>
              </a:rPr>
              <a:t>         {s, e, s, e, s, e} </a:t>
            </a:r>
          </a:p>
          <a:p>
            <a:endParaRPr lang="en-US" sz="1700">
              <a:latin typeface="Consolas" panose="020B0609020204030204" pitchFamily="49" charset="0"/>
            </a:endParaRPr>
          </a:p>
        </p:txBody>
      </p:sp>
      <p:cxnSp>
        <p:nvCxnSpPr>
          <p:cNvPr id="3" name="Đường kết nối Mũi tên Thẳng 2">
            <a:extLst>
              <a:ext uri="{FF2B5EF4-FFF2-40B4-BE49-F238E27FC236}">
                <a16:creationId xmlns:a16="http://schemas.microsoft.com/office/drawing/2014/main" id="{617F2C38-A2C6-4861-9CC3-94468B587144}"/>
              </a:ext>
            </a:extLst>
          </p:cNvPr>
          <p:cNvCxnSpPr>
            <a:cxnSpLocks/>
          </p:cNvCxnSpPr>
          <p:nvPr/>
        </p:nvCxnSpPr>
        <p:spPr>
          <a:xfrm>
            <a:off x="4132166" y="3923590"/>
            <a:ext cx="7868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214ADBB4-DB84-42D7-8923-63AFCA027D42}"/>
              </a:ext>
            </a:extLst>
          </p:cNvPr>
          <p:cNvSpPr txBox="1"/>
          <p:nvPr/>
        </p:nvSpPr>
        <p:spPr>
          <a:xfrm>
            <a:off x="4918975" y="3167015"/>
            <a:ext cx="5284383" cy="615553"/>
          </a:xfrm>
          <a:prstGeom prst="rect">
            <a:avLst/>
          </a:prstGeom>
          <a:noFill/>
        </p:spPr>
        <p:txBody>
          <a:bodyPr wrap="square" rtlCol="0">
            <a:spAutoFit/>
          </a:bodyPr>
          <a:lstStyle/>
          <a:p>
            <a:r>
              <a:rPr lang="en-US" sz="1700">
                <a:latin typeface="Consolas" panose="020B0609020204030204" pitchFamily="49" charset="0"/>
              </a:rPr>
              <a:t>Sorting all points by point value:</a:t>
            </a:r>
          </a:p>
          <a:p>
            <a:endParaRPr lang="en-US" sz="1700">
              <a:latin typeface="Consolas" panose="020B0609020204030204" pitchFamily="49" charset="0"/>
            </a:endParaRPr>
          </a:p>
        </p:txBody>
      </p:sp>
      <p:sp>
        <p:nvSpPr>
          <p:cNvPr id="19" name="Hộp Văn bản 18">
            <a:extLst>
              <a:ext uri="{FF2B5EF4-FFF2-40B4-BE49-F238E27FC236}">
                <a16:creationId xmlns:a16="http://schemas.microsoft.com/office/drawing/2014/main" id="{C758AA15-5867-4CB3-ADBA-884DE4C00DD9}"/>
              </a:ext>
            </a:extLst>
          </p:cNvPr>
          <p:cNvSpPr txBox="1"/>
          <p:nvPr/>
        </p:nvSpPr>
        <p:spPr>
          <a:xfrm>
            <a:off x="5146157" y="3727822"/>
            <a:ext cx="4635795" cy="615553"/>
          </a:xfrm>
          <a:prstGeom prst="rect">
            <a:avLst/>
          </a:prstGeom>
          <a:noFill/>
        </p:spPr>
        <p:txBody>
          <a:bodyPr wrap="square" rtlCol="0">
            <a:spAutoFit/>
          </a:bodyPr>
          <a:lstStyle/>
          <a:p>
            <a:r>
              <a:rPr lang="en-US" sz="1700">
                <a:latin typeface="Consolas" panose="020B0609020204030204" pitchFamily="49" charset="0"/>
              </a:rPr>
              <a:t>points = {2, 4, 5, 8, 9, 12}</a:t>
            </a:r>
          </a:p>
          <a:p>
            <a:r>
              <a:rPr lang="en-US" sz="1700">
                <a:latin typeface="Consolas" panose="020B0609020204030204" pitchFamily="49" charset="0"/>
              </a:rPr>
              <a:t>         {s, s, e, e, s, e}</a:t>
            </a:r>
          </a:p>
        </p:txBody>
      </p:sp>
      <p:grpSp>
        <p:nvGrpSpPr>
          <p:cNvPr id="16" name="Google Shape;1980;p42">
            <a:extLst>
              <a:ext uri="{FF2B5EF4-FFF2-40B4-BE49-F238E27FC236}">
                <a16:creationId xmlns:a16="http://schemas.microsoft.com/office/drawing/2014/main" id="{F2F0AB5E-6635-43A5-BDAC-D3AF86613BDB}"/>
              </a:ext>
            </a:extLst>
          </p:cNvPr>
          <p:cNvGrpSpPr/>
          <p:nvPr/>
        </p:nvGrpSpPr>
        <p:grpSpPr>
          <a:xfrm>
            <a:off x="8444434" y="-55613"/>
            <a:ext cx="775731" cy="753817"/>
            <a:chOff x="5109838" y="3156700"/>
            <a:chExt cx="306625" cy="297975"/>
          </a:xfrm>
        </p:grpSpPr>
        <p:sp>
          <p:nvSpPr>
            <p:cNvPr id="17" name="Google Shape;1981;p42">
              <a:extLst>
                <a:ext uri="{FF2B5EF4-FFF2-40B4-BE49-F238E27FC236}">
                  <a16:creationId xmlns:a16="http://schemas.microsoft.com/office/drawing/2014/main" id="{6D9AAAEE-6160-4BAA-8C6D-920C9CF9C9AF}"/>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82;p42">
              <a:extLst>
                <a:ext uri="{FF2B5EF4-FFF2-40B4-BE49-F238E27FC236}">
                  <a16:creationId xmlns:a16="http://schemas.microsoft.com/office/drawing/2014/main" id="{E26C7944-91B3-447C-B984-7E308843F434}"/>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83;p42">
              <a:extLst>
                <a:ext uri="{FF2B5EF4-FFF2-40B4-BE49-F238E27FC236}">
                  <a16:creationId xmlns:a16="http://schemas.microsoft.com/office/drawing/2014/main" id="{6F52F59F-5CA9-43D0-B07A-A9A12F528DDB}"/>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84;p42">
              <a:extLst>
                <a:ext uri="{FF2B5EF4-FFF2-40B4-BE49-F238E27FC236}">
                  <a16:creationId xmlns:a16="http://schemas.microsoft.com/office/drawing/2014/main" id="{95E0DD31-D96E-46A0-B725-82CD9499D43E}"/>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28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12" name="Hộp Văn bản 11">
            <a:extLst>
              <a:ext uri="{FF2B5EF4-FFF2-40B4-BE49-F238E27FC236}">
                <a16:creationId xmlns:a16="http://schemas.microsoft.com/office/drawing/2014/main" id="{4D5DF035-C248-4334-8A73-2BF8414DE9F8}"/>
              </a:ext>
            </a:extLst>
          </p:cNvPr>
          <p:cNvSpPr txBox="1"/>
          <p:nvPr/>
        </p:nvSpPr>
        <p:spPr>
          <a:xfrm>
            <a:off x="510363" y="1689200"/>
            <a:ext cx="4763386"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0,   result = 0</a:t>
            </a:r>
          </a:p>
          <a:p>
            <a:r>
              <a:rPr lang="en-US" sz="1700">
                <a:latin typeface="Consolas" panose="020B0609020204030204" pitchFamily="49" charset="0"/>
              </a:rPr>
              <a:t>             counter = 1</a:t>
            </a:r>
          </a:p>
        </p:txBody>
      </p:sp>
      <p:sp>
        <p:nvSpPr>
          <p:cNvPr id="14" name="Hộp Văn bản 13">
            <a:extLst>
              <a:ext uri="{FF2B5EF4-FFF2-40B4-BE49-F238E27FC236}">
                <a16:creationId xmlns:a16="http://schemas.microsoft.com/office/drawing/2014/main" id="{D3B5F3C1-566D-4DEA-A3CD-4739AEE9953B}"/>
              </a:ext>
            </a:extLst>
          </p:cNvPr>
          <p:cNvSpPr txBox="1"/>
          <p:nvPr/>
        </p:nvSpPr>
        <p:spPr>
          <a:xfrm>
            <a:off x="510363" y="2518167"/>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1,   result = 0 + 4-2</a:t>
            </a:r>
          </a:p>
          <a:p>
            <a:r>
              <a:rPr lang="en-US" sz="1700">
                <a:latin typeface="Consolas" panose="020B0609020204030204" pitchFamily="49" charset="0"/>
              </a:rPr>
              <a:t>             counter = 1 + 1  </a:t>
            </a:r>
          </a:p>
          <a:p>
            <a:endParaRPr lang="en-US" sz="1700">
              <a:latin typeface="Consolas" panose="020B0609020204030204" pitchFamily="49" charset="0"/>
            </a:endParaRPr>
          </a:p>
        </p:txBody>
      </p:sp>
      <p:sp>
        <p:nvSpPr>
          <p:cNvPr id="15" name="Hộp Văn bản 14">
            <a:extLst>
              <a:ext uri="{FF2B5EF4-FFF2-40B4-BE49-F238E27FC236}">
                <a16:creationId xmlns:a16="http://schemas.microsoft.com/office/drawing/2014/main" id="{F60C4E1C-462E-448D-A458-F1E9205AACE7}"/>
              </a:ext>
            </a:extLst>
          </p:cNvPr>
          <p:cNvSpPr txBox="1"/>
          <p:nvPr/>
        </p:nvSpPr>
        <p:spPr>
          <a:xfrm>
            <a:off x="510363" y="3333121"/>
            <a:ext cx="4763386" cy="61555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2,   result = 2 + 5-4 = 3</a:t>
            </a:r>
          </a:p>
          <a:p>
            <a:r>
              <a:rPr lang="en-US" sz="1700">
                <a:latin typeface="Consolas" panose="020B0609020204030204" pitchFamily="49" charset="0"/>
              </a:rPr>
              <a:t>             counter = 2 - 1 </a:t>
            </a:r>
          </a:p>
        </p:txBody>
      </p:sp>
      <p:sp>
        <p:nvSpPr>
          <p:cNvPr id="17" name="Hộp Văn bản 16">
            <a:extLst>
              <a:ext uri="{FF2B5EF4-FFF2-40B4-BE49-F238E27FC236}">
                <a16:creationId xmlns:a16="http://schemas.microsoft.com/office/drawing/2014/main" id="{52DE5AB9-CD87-4499-AE89-41671647C486}"/>
              </a:ext>
            </a:extLst>
          </p:cNvPr>
          <p:cNvSpPr txBox="1"/>
          <p:nvPr/>
        </p:nvSpPr>
        <p:spPr>
          <a:xfrm>
            <a:off x="4770920" y="1689200"/>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3,   result = 3 + 8-5</a:t>
            </a:r>
          </a:p>
          <a:p>
            <a:r>
              <a:rPr lang="en-US" sz="1700">
                <a:latin typeface="Consolas" panose="020B0609020204030204" pitchFamily="49" charset="0"/>
              </a:rPr>
              <a:t>             counter = 1 - 1</a:t>
            </a:r>
          </a:p>
          <a:p>
            <a:endParaRPr lang="en-US" sz="1700">
              <a:latin typeface="Consolas" panose="020B0609020204030204" pitchFamily="49" charset="0"/>
            </a:endParaRPr>
          </a:p>
        </p:txBody>
      </p:sp>
      <p:sp>
        <p:nvSpPr>
          <p:cNvPr id="18" name="Hộp Văn bản 17">
            <a:extLst>
              <a:ext uri="{FF2B5EF4-FFF2-40B4-BE49-F238E27FC236}">
                <a16:creationId xmlns:a16="http://schemas.microsoft.com/office/drawing/2014/main" id="{C6A26309-4780-4DF2-BB07-6244935F1B9E}"/>
              </a:ext>
            </a:extLst>
          </p:cNvPr>
          <p:cNvSpPr txBox="1"/>
          <p:nvPr/>
        </p:nvSpPr>
        <p:spPr>
          <a:xfrm>
            <a:off x="4770920" y="2518167"/>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4,   result = 6</a:t>
            </a:r>
          </a:p>
          <a:p>
            <a:r>
              <a:rPr lang="en-US" sz="1700">
                <a:latin typeface="Consolas" panose="020B0609020204030204" pitchFamily="49" charset="0"/>
              </a:rPr>
              <a:t>             counter = 1   </a:t>
            </a:r>
          </a:p>
          <a:p>
            <a:endParaRPr lang="en-US" sz="1700">
              <a:latin typeface="Consolas" panose="020B0609020204030204" pitchFamily="49" charset="0"/>
            </a:endParaRPr>
          </a:p>
        </p:txBody>
      </p:sp>
      <p:sp>
        <p:nvSpPr>
          <p:cNvPr id="19" name="Hộp Văn bản 18">
            <a:extLst>
              <a:ext uri="{FF2B5EF4-FFF2-40B4-BE49-F238E27FC236}">
                <a16:creationId xmlns:a16="http://schemas.microsoft.com/office/drawing/2014/main" id="{FA615E38-3471-4D6E-B35B-407000FF86D5}"/>
              </a:ext>
            </a:extLst>
          </p:cNvPr>
          <p:cNvSpPr txBox="1"/>
          <p:nvPr/>
        </p:nvSpPr>
        <p:spPr>
          <a:xfrm>
            <a:off x="4770920" y="3334019"/>
            <a:ext cx="4763386" cy="877163"/>
          </a:xfrm>
          <a:prstGeom prst="rect">
            <a:avLst/>
          </a:prstGeom>
          <a:noFill/>
        </p:spPr>
        <p:txBody>
          <a:bodyPr wrap="square" rtlCol="0">
            <a:spAutoFit/>
          </a:bodyPr>
          <a:lstStyle/>
          <a:p>
            <a:r>
              <a:rPr lang="en-US" sz="1700">
                <a:latin typeface="Consolas" panose="020B0609020204030204" pitchFamily="49" charset="0"/>
              </a:rPr>
              <a:t>for </a:t>
            </a:r>
            <a:r>
              <a:rPr lang="en-US" sz="1700" err="1">
                <a:latin typeface="Consolas" panose="020B0609020204030204" pitchFamily="49" charset="0"/>
              </a:rPr>
              <a:t>i</a:t>
            </a:r>
            <a:r>
              <a:rPr lang="en-US" sz="1700">
                <a:latin typeface="Consolas" panose="020B0609020204030204" pitchFamily="49" charset="0"/>
              </a:rPr>
              <a:t> = 5,   result = 6 + 12-9</a:t>
            </a:r>
          </a:p>
          <a:p>
            <a:r>
              <a:rPr lang="en-US" sz="1700">
                <a:latin typeface="Consolas" panose="020B0609020204030204" pitchFamily="49" charset="0"/>
              </a:rPr>
              <a:t>             counter = 1 - 1   </a:t>
            </a:r>
          </a:p>
          <a:p>
            <a:endParaRPr lang="en-US" sz="1700">
              <a:latin typeface="Consolas" panose="020B0609020204030204" pitchFamily="49" charset="0"/>
            </a:endParaRPr>
          </a:p>
        </p:txBody>
      </p:sp>
      <p:cxnSp>
        <p:nvCxnSpPr>
          <p:cNvPr id="8" name="Đường kết nối Mũi tên Thẳng 7">
            <a:extLst>
              <a:ext uri="{FF2B5EF4-FFF2-40B4-BE49-F238E27FC236}">
                <a16:creationId xmlns:a16="http://schemas.microsoft.com/office/drawing/2014/main" id="{E108DAB7-5FAD-4D4D-BC8C-B2408B2E55ED}"/>
              </a:ext>
            </a:extLst>
          </p:cNvPr>
          <p:cNvCxnSpPr>
            <a:cxnSpLocks/>
          </p:cNvCxnSpPr>
          <p:nvPr/>
        </p:nvCxnSpPr>
        <p:spPr>
          <a:xfrm>
            <a:off x="723015" y="4339823"/>
            <a:ext cx="140349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Hộp Văn bản 9">
            <a:extLst>
              <a:ext uri="{FF2B5EF4-FFF2-40B4-BE49-F238E27FC236}">
                <a16:creationId xmlns:a16="http://schemas.microsoft.com/office/drawing/2014/main" id="{02D989B0-AF3B-4A78-AF37-468330123D2A}"/>
              </a:ext>
            </a:extLst>
          </p:cNvPr>
          <p:cNvSpPr txBox="1"/>
          <p:nvPr/>
        </p:nvSpPr>
        <p:spPr>
          <a:xfrm>
            <a:off x="2298049" y="4139768"/>
            <a:ext cx="4540102" cy="400110"/>
          </a:xfrm>
          <a:prstGeom prst="rect">
            <a:avLst/>
          </a:prstGeom>
          <a:noFill/>
        </p:spPr>
        <p:txBody>
          <a:bodyPr wrap="square" rtlCol="0">
            <a:spAutoFit/>
          </a:bodyPr>
          <a:lstStyle/>
          <a:p>
            <a:r>
              <a:rPr lang="en-US" sz="2000">
                <a:latin typeface="Consolas" panose="020B0609020204030204" pitchFamily="49" charset="0"/>
              </a:rPr>
              <a:t>Final result = 9</a:t>
            </a:r>
          </a:p>
        </p:txBody>
      </p:sp>
      <p:sp>
        <p:nvSpPr>
          <p:cNvPr id="16" name="Hộp Văn bản 18">
            <a:extLst>
              <a:ext uri="{FF2B5EF4-FFF2-40B4-BE49-F238E27FC236}">
                <a16:creationId xmlns:a16="http://schemas.microsoft.com/office/drawing/2014/main" id="{12916445-4281-4004-A33C-7C86457F1085}"/>
              </a:ext>
            </a:extLst>
          </p:cNvPr>
          <p:cNvSpPr txBox="1"/>
          <p:nvPr/>
        </p:nvSpPr>
        <p:spPr>
          <a:xfrm>
            <a:off x="0" y="659164"/>
            <a:ext cx="4635795" cy="615553"/>
          </a:xfrm>
          <a:prstGeom prst="rect">
            <a:avLst/>
          </a:prstGeom>
          <a:noFill/>
        </p:spPr>
        <p:txBody>
          <a:bodyPr wrap="square" rtlCol="0">
            <a:spAutoFit/>
          </a:bodyPr>
          <a:lstStyle/>
          <a:p>
            <a:r>
              <a:rPr lang="en-US" sz="1700">
                <a:latin typeface="Consolas" panose="020B0609020204030204" pitchFamily="49" charset="0"/>
              </a:rPr>
              <a:t>points = {2, 4, 5, 8, 9, 12}</a:t>
            </a:r>
          </a:p>
          <a:p>
            <a:r>
              <a:rPr lang="en-US" sz="1700">
                <a:latin typeface="Consolas" panose="020B0609020204030204" pitchFamily="49" charset="0"/>
              </a:rPr>
              <a:t>         {s, s, e, e, s, e}</a:t>
            </a:r>
          </a:p>
        </p:txBody>
      </p:sp>
      <p:pic>
        <p:nvPicPr>
          <p:cNvPr id="3" name="Picture 2">
            <a:extLst>
              <a:ext uri="{FF2B5EF4-FFF2-40B4-BE49-F238E27FC236}">
                <a16:creationId xmlns:a16="http://schemas.microsoft.com/office/drawing/2014/main" id="{9BE93712-4064-48AF-8E17-D3F20EC7373E}"/>
              </a:ext>
            </a:extLst>
          </p:cNvPr>
          <p:cNvPicPr>
            <a:picLocks noChangeAspect="1"/>
          </p:cNvPicPr>
          <p:nvPr/>
        </p:nvPicPr>
        <p:blipFill>
          <a:blip r:embed="rId3"/>
          <a:stretch>
            <a:fillRect/>
          </a:stretch>
        </p:blipFill>
        <p:spPr>
          <a:xfrm>
            <a:off x="3479677" y="167213"/>
            <a:ext cx="5664324" cy="1374123"/>
          </a:xfrm>
          <a:prstGeom prst="rect">
            <a:avLst/>
          </a:prstGeom>
        </p:spPr>
      </p:pic>
    </p:spTree>
    <p:extLst>
      <p:ext uri="{BB962C8B-B14F-4D97-AF65-F5344CB8AC3E}">
        <p14:creationId xmlns:p14="http://schemas.microsoft.com/office/powerpoint/2010/main" val="17813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P spid="18" grpId="0"/>
      <p:bldP spid="19" grpId="0"/>
      <p:bldP spid="1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48"/>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ea typeface="Open Sans" panose="020B0606030504020204" pitchFamily="34" charset="0"/>
                <a:cs typeface="Open Sans" panose="020B0606030504020204" pitchFamily="34" charset="0"/>
              </a:rPr>
              <a:t>SWEEP-LINE</a:t>
            </a:r>
            <a:endParaRPr b="1">
              <a:solidFill>
                <a:schemeClr val="dk2"/>
              </a:solidFill>
              <a:latin typeface="Odibee Sans" panose="020B0604020202020204" charset="0"/>
              <a:ea typeface="Open Sans" panose="020B0606030504020204" pitchFamily="34" charset="0"/>
              <a:cs typeface="Open Sans" panose="020B0606030504020204" pitchFamily="34" charset="0"/>
            </a:endParaRPr>
          </a:p>
        </p:txBody>
      </p:sp>
      <p:sp>
        <p:nvSpPr>
          <p:cNvPr id="2097" name="Google Shape;2097;p48"/>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dibee Sans" panose="020B0604020202020204" charset="0"/>
                <a:ea typeface="Open Sans" panose="020B0606030504020204" pitchFamily="34" charset="0"/>
                <a:cs typeface="Open Sans" panose="020B0606030504020204" pitchFamily="34" charset="0"/>
              </a:rPr>
              <a:t>02</a:t>
            </a:r>
            <a:endParaRPr b="1">
              <a:latin typeface="Odibee Sans" panose="020B0604020202020204" charset="0"/>
              <a:ea typeface="Open Sans" panose="020B0606030504020204" pitchFamily="34" charset="0"/>
              <a:cs typeface="Open Sans" panose="020B0606030504020204" pitchFamily="34" charset="0"/>
            </a:endParaRPr>
          </a:p>
        </p:txBody>
      </p:sp>
      <p:grpSp>
        <p:nvGrpSpPr>
          <p:cNvPr id="2099" name="Google Shape;2099;p48"/>
          <p:cNvGrpSpPr/>
          <p:nvPr/>
        </p:nvGrpSpPr>
        <p:grpSpPr>
          <a:xfrm>
            <a:off x="1729532" y="3654347"/>
            <a:ext cx="411509" cy="596828"/>
            <a:chOff x="2041313" y="3869325"/>
            <a:chExt cx="195575" cy="283650"/>
          </a:xfrm>
        </p:grpSpPr>
        <p:sp>
          <p:nvSpPr>
            <p:cNvPr id="2100" name="Google Shape;2100;p48"/>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48"/>
          <p:cNvGrpSpPr/>
          <p:nvPr/>
        </p:nvGrpSpPr>
        <p:grpSpPr>
          <a:xfrm>
            <a:off x="-241500" y="197475"/>
            <a:ext cx="9524150" cy="4945984"/>
            <a:chOff x="-241500" y="197475"/>
            <a:chExt cx="9524150" cy="4945984"/>
          </a:xfrm>
        </p:grpSpPr>
        <p:sp>
          <p:nvSpPr>
            <p:cNvPr id="2104" name="Google Shape;2104;p48"/>
            <p:cNvSpPr/>
            <p:nvPr/>
          </p:nvSpPr>
          <p:spPr>
            <a:xfrm>
              <a:off x="8004350" y="197475"/>
              <a:ext cx="1278300" cy="287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241500" y="2935825"/>
              <a:ext cx="1342800" cy="13428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48"/>
            <p:cNvGrpSpPr/>
            <p:nvPr/>
          </p:nvGrpSpPr>
          <p:grpSpPr>
            <a:xfrm>
              <a:off x="7833100" y="3857688"/>
              <a:ext cx="745800" cy="745800"/>
              <a:chOff x="7833100" y="3857688"/>
              <a:chExt cx="745800" cy="745800"/>
            </a:xfrm>
          </p:grpSpPr>
          <p:sp>
            <p:nvSpPr>
              <p:cNvPr id="2107" name="Google Shape;2107;p48"/>
              <p:cNvSpPr/>
              <p:nvPr/>
            </p:nvSpPr>
            <p:spPr>
              <a:xfrm>
                <a:off x="7833100" y="3857688"/>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7985500" y="4010088"/>
                <a:ext cx="593400" cy="59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48"/>
            <p:cNvGrpSpPr/>
            <p:nvPr/>
          </p:nvGrpSpPr>
          <p:grpSpPr>
            <a:xfrm>
              <a:off x="7479256" y="339775"/>
              <a:ext cx="972046" cy="1342812"/>
              <a:chOff x="2673045" y="-67517"/>
              <a:chExt cx="665238" cy="918916"/>
            </a:xfrm>
          </p:grpSpPr>
          <p:sp>
            <p:nvSpPr>
              <p:cNvPr id="2110" name="Google Shape;2110;p4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48"/>
            <p:cNvGrpSpPr/>
            <p:nvPr/>
          </p:nvGrpSpPr>
          <p:grpSpPr>
            <a:xfrm>
              <a:off x="98937" y="384229"/>
              <a:ext cx="1002357" cy="974110"/>
              <a:chOff x="5109838" y="3156700"/>
              <a:chExt cx="306625" cy="297975"/>
            </a:xfrm>
          </p:grpSpPr>
          <p:sp>
            <p:nvSpPr>
              <p:cNvPr id="2113" name="Google Shape;2113;p48"/>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8"/>
            <p:cNvGrpSpPr/>
            <p:nvPr/>
          </p:nvGrpSpPr>
          <p:grpSpPr>
            <a:xfrm rot="5400000">
              <a:off x="568494" y="3769655"/>
              <a:ext cx="1372910" cy="1374697"/>
              <a:chOff x="5623313" y="1654942"/>
              <a:chExt cx="720650" cy="721550"/>
            </a:xfrm>
          </p:grpSpPr>
          <p:sp>
            <p:nvSpPr>
              <p:cNvPr id="2118" name="Google Shape;2118;p48"/>
              <p:cNvSpPr/>
              <p:nvPr/>
            </p:nvSpPr>
            <p:spPr>
              <a:xfrm>
                <a:off x="5967688" y="1654942"/>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5859638" y="1668042"/>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5784938" y="1702292"/>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5728088" y="1746642"/>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5684613" y="1797817"/>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5652463" y="1854667"/>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5631938" y="1916892"/>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5623313" y="1985042"/>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5625688" y="2059767"/>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5646513" y="2143992"/>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5707238" y="2247592"/>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850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Sweep-line</a:t>
            </a:r>
            <a:endParaRPr>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Picture 2">
            <a:extLst>
              <a:ext uri="{FF2B5EF4-FFF2-40B4-BE49-F238E27FC236}">
                <a16:creationId xmlns:a16="http://schemas.microsoft.com/office/drawing/2014/main" id="{A749218F-DCD2-4181-9648-B10EE383A9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50666" y="1159930"/>
            <a:ext cx="4442667" cy="3538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1980;p42">
            <a:extLst>
              <a:ext uri="{FF2B5EF4-FFF2-40B4-BE49-F238E27FC236}">
                <a16:creationId xmlns:a16="http://schemas.microsoft.com/office/drawing/2014/main" id="{62F02AD3-3260-4F19-B44B-94029AD389E3}"/>
              </a:ext>
            </a:extLst>
          </p:cNvPr>
          <p:cNvGrpSpPr/>
          <p:nvPr/>
        </p:nvGrpSpPr>
        <p:grpSpPr>
          <a:xfrm>
            <a:off x="-76166" y="-46719"/>
            <a:ext cx="775731" cy="753817"/>
            <a:chOff x="5109838" y="3156700"/>
            <a:chExt cx="306625" cy="297975"/>
          </a:xfrm>
        </p:grpSpPr>
        <p:sp>
          <p:nvSpPr>
            <p:cNvPr id="6" name="Google Shape;1981;p42">
              <a:extLst>
                <a:ext uri="{FF2B5EF4-FFF2-40B4-BE49-F238E27FC236}">
                  <a16:creationId xmlns:a16="http://schemas.microsoft.com/office/drawing/2014/main" id="{1C2983F2-4F6D-4073-8D6F-65B268DDB773}"/>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82;p42">
              <a:extLst>
                <a:ext uri="{FF2B5EF4-FFF2-40B4-BE49-F238E27FC236}">
                  <a16:creationId xmlns:a16="http://schemas.microsoft.com/office/drawing/2014/main" id="{4F1BA5B9-53AF-4AB3-9970-926397F30046}"/>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3;p42">
              <a:extLst>
                <a:ext uri="{FF2B5EF4-FFF2-40B4-BE49-F238E27FC236}">
                  <a16:creationId xmlns:a16="http://schemas.microsoft.com/office/drawing/2014/main" id="{6FEBC53E-7A1B-4834-AE77-2D36428DA9DE}"/>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4;p42">
              <a:extLst>
                <a:ext uri="{FF2B5EF4-FFF2-40B4-BE49-F238E27FC236}">
                  <a16:creationId xmlns:a16="http://schemas.microsoft.com/office/drawing/2014/main" id="{C8E70E9A-5505-4C49-9DFF-EF880207AD45}"/>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33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38"/>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RANKING SYSTEM</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1" name="Google Shape;1871;p38"/>
          <p:cNvSpPr txBox="1">
            <a:spLocks noGrp="1"/>
          </p:cNvSpPr>
          <p:nvPr>
            <p:ph type="title" idx="2"/>
          </p:nvPr>
        </p:nvSpPr>
        <p:spPr>
          <a:xfrm>
            <a:off x="2346519" y="1344371"/>
            <a:ext cx="2305500" cy="2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panose="020B0606030504020204" pitchFamily="34" charset="0"/>
                <a:ea typeface="Open Sans" panose="020B0606030504020204" pitchFamily="34" charset="0"/>
                <a:cs typeface="Open Sans" panose="020B0606030504020204" pitchFamily="34" charset="0"/>
              </a:rPr>
              <a:t>Quiz</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2" name="Google Shape;1872;p38"/>
          <p:cNvSpPr txBox="1">
            <a:spLocks noGrp="1"/>
          </p:cNvSpPr>
          <p:nvPr>
            <p:ph type="subTitle" idx="3"/>
          </p:nvPr>
        </p:nvSpPr>
        <p:spPr>
          <a:xfrm>
            <a:off x="4185679" y="1528339"/>
            <a:ext cx="4625001" cy="484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Đầu</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tiên,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là</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bài</a:t>
            </a: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quiz</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Mọi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người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15 câu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hỏi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của</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bạn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là</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tổng</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câu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đúng</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của</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cả</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thành</a:t>
            </a: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viên</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7" name="Google Shape;1877;p38"/>
          <p:cNvSpPr txBox="1">
            <a:spLocks noGrp="1"/>
          </p:cNvSpPr>
          <p:nvPr>
            <p:ph type="title" idx="8"/>
          </p:nvPr>
        </p:nvSpPr>
        <p:spPr>
          <a:xfrm>
            <a:off x="2346519" y="3421262"/>
            <a:ext cx="2305500" cy="2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panose="020B0606030504020204" pitchFamily="34" charset="0"/>
                <a:ea typeface="Open Sans" panose="020B0606030504020204" pitchFamily="34" charset="0"/>
                <a:cs typeface="Open Sans" panose="020B0606030504020204" pitchFamily="34" charset="0"/>
              </a:rPr>
              <a:t>ACTIVE</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78" name="Google Shape;1878;p38"/>
          <p:cNvSpPr txBox="1">
            <a:spLocks noGrp="1"/>
          </p:cNvSpPr>
          <p:nvPr>
            <p:ph type="subTitle" idx="9"/>
          </p:nvPr>
        </p:nvSpPr>
        <p:spPr>
          <a:xfrm>
            <a:off x="4185679" y="3599678"/>
            <a:ext cx="4294207" cy="13401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Mỗi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lần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tụi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mình</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đặt</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vấn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đề</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sau khi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hết</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thời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gian suy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nghĩ</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thảo</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luận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thì</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các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raise</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hand</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để</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đưa ra ý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kiến</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285750" lvl="0" indent="-285750" algn="just" rtl="0">
              <a:spcBef>
                <a:spcPts val="0"/>
              </a:spcBef>
              <a:spcAft>
                <a:spcPts val="0"/>
              </a:spcAft>
              <a:buFont typeface="Arial" panose="020B0604020202020204" pitchFamily="34" charset="0"/>
              <a:buChar char="•"/>
            </a:pP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đầu</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tiên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sẽ</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được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5 </a:t>
            </a:r>
            <a:r>
              <a:rPr lang="vi-VN" sz="1800" b="1"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endParaRPr lang="en-US" sz="18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algn="just" rtl="0">
              <a:spcBef>
                <a:spcPts val="0"/>
              </a:spcBef>
              <a:spcAft>
                <a:spcPts val="0"/>
              </a:spcAft>
              <a:buFont typeface="Arial" panose="020B0604020202020204" pitchFamily="34" charset="0"/>
              <a:buChar char="•"/>
            </a:pPr>
            <a:r>
              <a:rPr lang="en-US"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C</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ác</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sau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đó</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mỗi</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0"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nhóm</a:t>
            </a:r>
            <a:r>
              <a:rPr lang="vi-VN" sz="18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 </a:t>
            </a:r>
            <a:r>
              <a:rPr lang="vi-VN" sz="1800" b="1"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điểm</a:t>
            </a:r>
            <a:r>
              <a:rPr lang="vi-VN" sz="18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b="1">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Premium Photo | Quiz or quizz word, inscription, fun game with questions.">
            <a:extLst>
              <a:ext uri="{FF2B5EF4-FFF2-40B4-BE49-F238E27FC236}">
                <a16:creationId xmlns:a16="http://schemas.microsoft.com/office/drawing/2014/main" id="{CF2C052B-91FD-41A4-A80D-BACB26FE5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44" y="1217919"/>
            <a:ext cx="2348734" cy="1504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ised Hand - Clip Art Raise Hand - Png Download (#629809) is a creative  clipart. Download the transparent clipart and… | Student cartoon, Student  clipart, Clip art">
            <a:extLst>
              <a:ext uri="{FF2B5EF4-FFF2-40B4-BE49-F238E27FC236}">
                <a16:creationId xmlns:a16="http://schemas.microsoft.com/office/drawing/2014/main" id="{07680434-1546-49CB-AB87-1D0AC01F7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29" y="2893116"/>
            <a:ext cx="1586214" cy="194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7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71"/>
                                        </p:tgtEl>
                                        <p:attrNameLst>
                                          <p:attrName>style.visibility</p:attrName>
                                        </p:attrNameLst>
                                      </p:cBhvr>
                                      <p:to>
                                        <p:strVal val="visible"/>
                                      </p:to>
                                    </p:set>
                                    <p:animEffect transition="in" filter="fade">
                                      <p:cBhvr>
                                        <p:cTn id="12" dur="500"/>
                                        <p:tgtEl>
                                          <p:spTgt spid="18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72">
                                            <p:txEl>
                                              <p:pRg st="0" end="0"/>
                                            </p:txEl>
                                          </p:spTgt>
                                        </p:tgtEl>
                                        <p:attrNameLst>
                                          <p:attrName>style.visibility</p:attrName>
                                        </p:attrNameLst>
                                      </p:cBhvr>
                                      <p:to>
                                        <p:strVal val="visible"/>
                                      </p:to>
                                    </p:set>
                                    <p:animEffect transition="in" filter="fade">
                                      <p:cBhvr>
                                        <p:cTn id="17" dur="500"/>
                                        <p:tgtEl>
                                          <p:spTgt spid="187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77"/>
                                        </p:tgtEl>
                                        <p:attrNameLst>
                                          <p:attrName>style.visibility</p:attrName>
                                        </p:attrNameLst>
                                      </p:cBhvr>
                                      <p:to>
                                        <p:strVal val="visible"/>
                                      </p:to>
                                    </p:set>
                                    <p:animEffect transition="in" filter="fade">
                                      <p:cBhvr>
                                        <p:cTn id="27" dur="500"/>
                                        <p:tgtEl>
                                          <p:spTgt spid="18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78">
                                            <p:txEl>
                                              <p:pRg st="0" end="0"/>
                                            </p:txEl>
                                          </p:spTgt>
                                        </p:tgtEl>
                                        <p:attrNameLst>
                                          <p:attrName>style.visibility</p:attrName>
                                        </p:attrNameLst>
                                      </p:cBhvr>
                                      <p:to>
                                        <p:strVal val="visible"/>
                                      </p:to>
                                    </p:set>
                                    <p:animEffect transition="in" filter="fade">
                                      <p:cBhvr>
                                        <p:cTn id="32" dur="500"/>
                                        <p:tgtEl>
                                          <p:spTgt spid="187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78">
                                            <p:txEl>
                                              <p:pRg st="1" end="1"/>
                                            </p:txEl>
                                          </p:spTgt>
                                        </p:tgtEl>
                                        <p:attrNameLst>
                                          <p:attrName>style.visibility</p:attrName>
                                        </p:attrNameLst>
                                      </p:cBhvr>
                                      <p:to>
                                        <p:strVal val="visible"/>
                                      </p:to>
                                    </p:set>
                                    <p:animEffect transition="in" filter="fade">
                                      <p:cBhvr>
                                        <p:cTn id="37" dur="500"/>
                                        <p:tgtEl>
                                          <p:spTgt spid="187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78">
                                            <p:txEl>
                                              <p:pRg st="2" end="2"/>
                                            </p:txEl>
                                          </p:spTgt>
                                        </p:tgtEl>
                                        <p:attrNameLst>
                                          <p:attrName>style.visibility</p:attrName>
                                        </p:attrNameLst>
                                      </p:cBhvr>
                                      <p:to>
                                        <p:strVal val="visible"/>
                                      </p:to>
                                    </p:set>
                                    <p:animEffect transition="in" filter="fade">
                                      <p:cBhvr>
                                        <p:cTn id="42" dur="500"/>
                                        <p:tgtEl>
                                          <p:spTgt spid="18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1" grpId="0"/>
      <p:bldP spid="1872" grpId="0" build="p"/>
      <p:bldP spid="1877" grpId="0"/>
      <p:bldP spid="187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11700" y="2272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Sweep-line</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3" name="Hộp Văn bản 2">
            <a:extLst>
              <a:ext uri="{FF2B5EF4-FFF2-40B4-BE49-F238E27FC236}">
                <a16:creationId xmlns:a16="http://schemas.microsoft.com/office/drawing/2014/main" id="{41D78860-2462-4320-AFD8-28F4E2563EFF}"/>
              </a:ext>
            </a:extLst>
          </p:cNvPr>
          <p:cNvSpPr txBox="1"/>
          <p:nvPr/>
        </p:nvSpPr>
        <p:spPr>
          <a:xfrm>
            <a:off x="671332" y="934650"/>
            <a:ext cx="8089718" cy="3139321"/>
          </a:xfrm>
          <a:prstGeom prst="rect">
            <a:avLst/>
          </a:prstGeom>
          <a:noFill/>
        </p:spPr>
        <p:txBody>
          <a:bodyPr wrap="square" rtlCol="0">
            <a:spAutoFit/>
          </a:bodyPr>
          <a:lstStyle/>
          <a:p>
            <a:pPr algn="just"/>
            <a:r>
              <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Ý </a:t>
            </a:r>
            <a:r>
              <a:rPr lang="en-US" sz="1800" b="1" err="1">
                <a:solidFill>
                  <a:schemeClr val="accent1"/>
                </a:solidFill>
                <a:latin typeface="Open Sans" panose="020B0606030504020204" pitchFamily="34" charset="0"/>
                <a:ea typeface="Open Sans" panose="020B0606030504020204" pitchFamily="34" charset="0"/>
                <a:cs typeface="Open Sans" panose="020B0606030504020204" pitchFamily="34" charset="0"/>
              </a:rPr>
              <a:t>tưởng</a:t>
            </a:r>
            <a:r>
              <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1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Chúng ta duyệt qua các </a:t>
            </a:r>
            <a:r>
              <a:rPr lang="en-US" sz="1800" err="1">
                <a:latin typeface="Open Sans" panose="020B0606030504020204" pitchFamily="34" charset="0"/>
                <a:ea typeface="Open Sans" panose="020B0606030504020204" pitchFamily="34" charset="0"/>
                <a:cs typeface="Open Sans" panose="020B0606030504020204" pitchFamily="34" charset="0"/>
              </a:rPr>
              <a:t>đường</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thẳng</a:t>
            </a:r>
            <a:r>
              <a:rPr lang="vi-VN"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sự kiện</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 từ trái sang phải và duy trì một biến đếm. </a:t>
            </a:r>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Khi nào một</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đường</a:t>
            </a:r>
            <a:r>
              <a:rPr lang="en-US" sz="1800">
                <a:latin typeface="Open Sans" panose="020B0606030504020204" pitchFamily="34" charset="0"/>
                <a:ea typeface="Open Sans" panose="020B0606030504020204" pitchFamily="34" charset="0"/>
                <a:cs typeface="Open Sans" panose="020B0606030504020204" pitchFamily="34" charset="0"/>
              </a:rPr>
              <a:t> </a:t>
            </a:r>
            <a:r>
              <a:rPr lang="en-US" sz="1800" err="1">
                <a:latin typeface="Open Sans" panose="020B0606030504020204" pitchFamily="34" charset="0"/>
                <a:ea typeface="Open Sans" panose="020B0606030504020204" pitchFamily="34" charset="0"/>
                <a:cs typeface="Open Sans" panose="020B0606030504020204" pitchFamily="34" charset="0"/>
              </a:rPr>
              <a:t>thẳng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vi-VN" sz="1800" b="0" i="0">
                <a:effectLst/>
                <a:latin typeface="Open Sans" panose="020B0606030504020204" pitchFamily="34" charset="0"/>
                <a:ea typeface="Open Sans" panose="020B0606030504020204" pitchFamily="34" charset="0"/>
                <a:cs typeface="Open Sans" panose="020B0606030504020204" pitchFamily="34" charset="0"/>
              </a:rPr>
              <a:t>sự kiện</a:t>
            </a:r>
            <a:r>
              <a:rPr lang="en-US" sz="1800" b="0" i="0">
                <a:effectLst/>
                <a:latin typeface="Open Sans" panose="020B0606030504020204" pitchFamily="34" charset="0"/>
                <a:ea typeface="Open Sans" panose="020B0606030504020204" pitchFamily="34" charset="0"/>
                <a:cs typeface="Open Sans" panose="020B0606030504020204" pitchFamily="34" charset="0"/>
              </a:rPr>
              <a:t>)</a:t>
            </a:r>
            <a:r>
              <a:rPr lang="vi-VN" sz="1800" b="0" i="0">
                <a:effectLst/>
                <a:latin typeface="Open Sans" panose="020B0606030504020204" pitchFamily="34" charset="0"/>
                <a:ea typeface="Open Sans" panose="020B0606030504020204" pitchFamily="34" charset="0"/>
                <a:cs typeface="Open Sans" panose="020B0606030504020204" pitchFamily="34" charset="0"/>
              </a:rPr>
              <a:t> đến, chúng ta tăng giá trị của biến đếm lên 1 và khi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duyệt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xong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một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đường</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thẳng</a:t>
            </a:r>
            <a:r>
              <a:rPr lang="vi-VN" sz="1800" b="0" i="0">
                <a:effectLst/>
                <a:latin typeface="Open Sans" panose="020B0606030504020204" pitchFamily="34" charset="0"/>
                <a:ea typeface="Open Sans" panose="020B0606030504020204" pitchFamily="34" charset="0"/>
                <a:cs typeface="Open Sans" panose="020B0606030504020204" pitchFamily="34" charset="0"/>
              </a:rPr>
              <a:t>, chúng ta giảm biến đếm đi 1. </a:t>
            </a:r>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800"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vi-VN" sz="1800" b="0" i="0">
                <a:effectLst/>
                <a:latin typeface="Open Sans" panose="020B0606030504020204" pitchFamily="34" charset="0"/>
                <a:ea typeface="Open Sans" panose="020B0606030504020204" pitchFamily="34" charset="0"/>
                <a:cs typeface="Open Sans" panose="020B0606030504020204" pitchFamily="34" charset="0"/>
              </a:rPr>
              <a:t>Câu trả lời cho bài toán là giá trị </a:t>
            </a:r>
            <a:r>
              <a:rPr lang="en-US" sz="1800" b="0" i="0">
                <a:effectLst/>
                <a:latin typeface="Open Sans" panose="020B0606030504020204" pitchFamily="34" charset="0"/>
                <a:ea typeface="Open Sans" panose="020B0606030504020204" pitchFamily="34" charset="0"/>
                <a:cs typeface="Open Sans" panose="020B0606030504020204" pitchFamily="34" charset="0"/>
              </a:rPr>
              <a:t>max </a:t>
            </a:r>
            <a:r>
              <a:rPr lang="vi-VN" sz="1800" b="0" i="0">
                <a:effectLst/>
                <a:latin typeface="Open Sans" panose="020B0606030504020204" pitchFamily="34" charset="0"/>
                <a:ea typeface="Open Sans" panose="020B0606030504020204" pitchFamily="34" charset="0"/>
                <a:cs typeface="Open Sans" panose="020B0606030504020204" pitchFamily="34" charset="0"/>
              </a:rPr>
              <a:t>của biến đếm trong suốt thuật toán.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oogle Shape;1980;p42">
            <a:extLst>
              <a:ext uri="{FF2B5EF4-FFF2-40B4-BE49-F238E27FC236}">
                <a16:creationId xmlns:a16="http://schemas.microsoft.com/office/drawing/2014/main" id="{A59946AC-D618-45E6-9D2D-501D0868F227}"/>
              </a:ext>
            </a:extLst>
          </p:cNvPr>
          <p:cNvGrpSpPr/>
          <p:nvPr/>
        </p:nvGrpSpPr>
        <p:grpSpPr>
          <a:xfrm>
            <a:off x="8245427" y="145230"/>
            <a:ext cx="775731" cy="753817"/>
            <a:chOff x="5109838" y="3156700"/>
            <a:chExt cx="306625" cy="297975"/>
          </a:xfrm>
        </p:grpSpPr>
        <p:sp>
          <p:nvSpPr>
            <p:cNvPr id="12" name="Google Shape;1981;p42">
              <a:extLst>
                <a:ext uri="{FF2B5EF4-FFF2-40B4-BE49-F238E27FC236}">
                  <a16:creationId xmlns:a16="http://schemas.microsoft.com/office/drawing/2014/main" id="{31F58F74-C197-44DD-BDB9-B70EE8CB346F}"/>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82;p42">
              <a:extLst>
                <a:ext uri="{FF2B5EF4-FFF2-40B4-BE49-F238E27FC236}">
                  <a16:creationId xmlns:a16="http://schemas.microsoft.com/office/drawing/2014/main" id="{AA125DBD-4439-4DAD-91BC-C460306415D5}"/>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3;p42">
              <a:extLst>
                <a:ext uri="{FF2B5EF4-FFF2-40B4-BE49-F238E27FC236}">
                  <a16:creationId xmlns:a16="http://schemas.microsoft.com/office/drawing/2014/main" id="{ECE38E16-C557-4EE1-86CF-C6F2EE13ED1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84;p42">
              <a:extLst>
                <a:ext uri="{FF2B5EF4-FFF2-40B4-BE49-F238E27FC236}">
                  <a16:creationId xmlns:a16="http://schemas.microsoft.com/office/drawing/2014/main" id="{57C377FD-BA6E-4A7F-9145-3480F85F4EE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63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body" idx="1"/>
          </p:nvPr>
        </p:nvSpPr>
        <p:spPr>
          <a:xfrm>
            <a:off x="449924" y="252486"/>
            <a:ext cx="8311303" cy="4410731"/>
          </a:xfrm>
          <a:prstGeom prst="rect">
            <a:avLst/>
          </a:prstGeom>
        </p:spPr>
        <p:txBody>
          <a:bodyPr spcFirstLastPara="1" wrap="square" lIns="91425" tIns="91425" rIns="91425" bIns="91425" anchor="t" anchorCtr="0">
            <a:noAutofit/>
          </a:bodyPr>
          <a:lstStyle/>
          <a:p>
            <a:pPr marL="114300" lvl="0" indent="0" algn="just">
              <a:buClr>
                <a:schemeClr val="accent1"/>
              </a:buClr>
              <a:buNone/>
            </a:pPr>
            <a:r>
              <a:rPr lang="en-US" b="1" err="1">
                <a:solidFill>
                  <a:schemeClr val="accent1"/>
                </a:solidFill>
              </a:rPr>
              <a:t>Ví</a:t>
            </a:r>
            <a:r>
              <a:rPr lang="en-US" b="1">
                <a:solidFill>
                  <a:schemeClr val="accent1"/>
                </a:solidFill>
              </a:rPr>
              <a:t> </a:t>
            </a:r>
            <a:r>
              <a:rPr lang="en-US" b="1" err="1">
                <a:solidFill>
                  <a:schemeClr val="accent1"/>
                </a:solidFill>
              </a:rPr>
              <a:t>dụ</a:t>
            </a:r>
            <a:r>
              <a:rPr lang="en-US" b="1">
                <a:solidFill>
                  <a:schemeClr val="accent1"/>
                </a:solidFill>
              </a:rPr>
              <a:t> </a:t>
            </a:r>
            <a:r>
              <a:rPr lang="en-US" b="1" err="1">
                <a:solidFill>
                  <a:schemeClr val="accent1"/>
                </a:solidFill>
              </a:rPr>
              <a:t>minh</a:t>
            </a:r>
            <a:r>
              <a:rPr lang="en-US" b="1">
                <a:solidFill>
                  <a:schemeClr val="accent1"/>
                </a:solidFill>
              </a:rPr>
              <a:t> </a:t>
            </a:r>
            <a:r>
              <a:rPr lang="en-US" b="1" err="1">
                <a:solidFill>
                  <a:schemeClr val="accent1"/>
                </a:solidFill>
              </a:rPr>
              <a:t>họa</a:t>
            </a:r>
            <a:r>
              <a:rPr lang="en-US" b="1">
                <a:solidFill>
                  <a:schemeClr val="bg2">
                    <a:lumMod val="50000"/>
                  </a:schemeClr>
                </a:solidFill>
              </a:rPr>
              <a:t>: </a:t>
            </a:r>
            <a:r>
              <a:rPr lang="vi-VN">
                <a:solidFill>
                  <a:srgbClr val="000000"/>
                </a:solidFill>
              </a:rPr>
              <a:t>Một công ty có </a:t>
            </a:r>
            <a:r>
              <a:rPr lang="vi-VN" b="1">
                <a:solidFill>
                  <a:srgbClr val="000000"/>
                </a:solidFill>
              </a:rPr>
              <a:t>5 nhân viên</a:t>
            </a:r>
            <a:r>
              <a:rPr lang="vi-VN">
                <a:solidFill>
                  <a:srgbClr val="000000"/>
                </a:solidFill>
              </a:rPr>
              <a:t>, và chúng ta biết rằng mỗi nhân viên có </a:t>
            </a:r>
            <a:r>
              <a:rPr lang="vi-VN" b="1">
                <a:solidFill>
                  <a:srgbClr val="000000"/>
                </a:solidFill>
              </a:rPr>
              <a:t>thời gian đến và về </a:t>
            </a:r>
            <a:r>
              <a:rPr lang="vi-VN">
                <a:solidFill>
                  <a:srgbClr val="000000"/>
                </a:solidFill>
              </a:rPr>
              <a:t>trong một ngày. Nhiệm vụ của chúng ta là tính </a:t>
            </a:r>
            <a:r>
              <a:rPr lang="vi-VN" b="1">
                <a:solidFill>
                  <a:srgbClr val="000000"/>
                </a:solidFill>
              </a:rPr>
              <a:t>số lượng</a:t>
            </a:r>
            <a:r>
              <a:rPr lang="vi-VN">
                <a:solidFill>
                  <a:srgbClr val="000000"/>
                </a:solidFill>
              </a:rPr>
              <a:t> </a:t>
            </a:r>
            <a:r>
              <a:rPr lang="vi-VN" err="1">
                <a:solidFill>
                  <a:srgbClr val="000000"/>
                </a:solidFill>
              </a:rPr>
              <a:t>nhân</a:t>
            </a:r>
            <a:r>
              <a:rPr lang="vi-VN">
                <a:solidFill>
                  <a:srgbClr val="000000"/>
                </a:solidFill>
              </a:rPr>
              <a:t> </a:t>
            </a:r>
            <a:r>
              <a:rPr lang="vi-VN" err="1">
                <a:solidFill>
                  <a:srgbClr val="000000"/>
                </a:solidFill>
              </a:rPr>
              <a:t>viên</a:t>
            </a:r>
            <a:r>
              <a:rPr lang="vi-VN">
                <a:solidFill>
                  <a:srgbClr val="000000"/>
                </a:solidFill>
              </a:rPr>
              <a:t> </a:t>
            </a:r>
            <a:r>
              <a:rPr lang="vi-VN" b="1" err="1">
                <a:solidFill>
                  <a:srgbClr val="000000"/>
                </a:solidFill>
              </a:rPr>
              <a:t>lớn</a:t>
            </a:r>
            <a:r>
              <a:rPr lang="vi-VN" b="1">
                <a:solidFill>
                  <a:srgbClr val="000000"/>
                </a:solidFill>
              </a:rPr>
              <a:t> </a:t>
            </a:r>
            <a:r>
              <a:rPr lang="vi-VN" b="1" err="1">
                <a:solidFill>
                  <a:srgbClr val="000000"/>
                </a:solidFill>
              </a:rPr>
              <a:t>nhất</a:t>
            </a:r>
            <a:r>
              <a:rPr lang="vi-VN" b="1">
                <a:solidFill>
                  <a:srgbClr val="000000"/>
                </a:solidFill>
              </a:rPr>
              <a:t> có trong văn phòng </a:t>
            </a:r>
            <a:r>
              <a:rPr lang="vi-VN">
                <a:solidFill>
                  <a:srgbClr val="000000"/>
                </a:solidFill>
              </a:rPr>
              <a:t>tại một thời điểm. </a:t>
            </a:r>
            <a:endParaRPr lang="vi-VN" b="1">
              <a:solidFill>
                <a:srgbClr val="000000"/>
              </a:solidFill>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6A064446-A2AA-4258-ACC4-D95CF5E08B37}"/>
              </a:ext>
            </a:extLst>
          </p:cNvPr>
          <p:cNvPicPr>
            <a:picLocks noChangeAspect="1"/>
          </p:cNvPicPr>
          <p:nvPr/>
        </p:nvPicPr>
        <p:blipFill>
          <a:blip r:embed="rId3"/>
          <a:stretch>
            <a:fillRect/>
          </a:stretch>
        </p:blipFill>
        <p:spPr>
          <a:xfrm>
            <a:off x="2370126" y="1940346"/>
            <a:ext cx="4538533" cy="1948748"/>
          </a:xfrm>
          <a:prstGeom prst="rect">
            <a:avLst/>
          </a:prstGeom>
        </p:spPr>
      </p:pic>
    </p:spTree>
    <p:extLst>
      <p:ext uri="{BB962C8B-B14F-4D97-AF65-F5344CB8AC3E}">
        <p14:creationId xmlns:p14="http://schemas.microsoft.com/office/powerpoint/2010/main" val="91306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307800" y="30477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 Sweep-line</a:t>
            </a:r>
            <a:endParaRPr>
              <a:latin typeface="Open Sans"/>
              <a:ea typeface="Open Sans"/>
              <a:cs typeface="Open Sans"/>
              <a:sym typeface="Open Sans"/>
            </a:endParaRPr>
          </a:p>
        </p:txBody>
      </p:sp>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pic>
        <p:nvPicPr>
          <p:cNvPr id="2" name="Hình ảnh 1">
            <a:extLst>
              <a:ext uri="{FF2B5EF4-FFF2-40B4-BE49-F238E27FC236}">
                <a16:creationId xmlns:a16="http://schemas.microsoft.com/office/drawing/2014/main" id="{C68599C8-06C1-4AF2-917E-B15056EBE6C6}"/>
              </a:ext>
            </a:extLst>
          </p:cNvPr>
          <p:cNvPicPr>
            <a:picLocks noChangeAspect="1"/>
          </p:cNvPicPr>
          <p:nvPr/>
        </p:nvPicPr>
        <p:blipFill>
          <a:blip r:embed="rId3"/>
          <a:stretch>
            <a:fillRect/>
          </a:stretch>
        </p:blipFill>
        <p:spPr>
          <a:xfrm>
            <a:off x="2004153" y="1198553"/>
            <a:ext cx="5696745" cy="2467319"/>
          </a:xfrm>
          <a:prstGeom prst="rect">
            <a:avLst/>
          </a:prstGeom>
        </p:spPr>
      </p:pic>
      <p:pic>
        <p:nvPicPr>
          <p:cNvPr id="4" name="Hình ảnh 3">
            <a:extLst>
              <a:ext uri="{FF2B5EF4-FFF2-40B4-BE49-F238E27FC236}">
                <a16:creationId xmlns:a16="http://schemas.microsoft.com/office/drawing/2014/main" id="{F87DB848-A468-4421-AA49-A21CB3CFC191}"/>
              </a:ext>
            </a:extLst>
          </p:cNvPr>
          <p:cNvPicPr>
            <a:picLocks noChangeAspect="1"/>
          </p:cNvPicPr>
          <p:nvPr/>
        </p:nvPicPr>
        <p:blipFill>
          <a:blip r:embed="rId4"/>
          <a:stretch>
            <a:fillRect/>
          </a:stretch>
        </p:blipFill>
        <p:spPr>
          <a:xfrm>
            <a:off x="1875547" y="1012170"/>
            <a:ext cx="5953956" cy="3048425"/>
          </a:xfrm>
          <a:prstGeom prst="rect">
            <a:avLst/>
          </a:prstGeom>
        </p:spPr>
      </p:pic>
      <p:sp>
        <p:nvSpPr>
          <p:cNvPr id="6" name="Hộp Văn bản 5">
            <a:extLst>
              <a:ext uri="{FF2B5EF4-FFF2-40B4-BE49-F238E27FC236}">
                <a16:creationId xmlns:a16="http://schemas.microsoft.com/office/drawing/2014/main" id="{5A3325DD-1B45-40FA-894C-FAE04453020B}"/>
              </a:ext>
            </a:extLst>
          </p:cNvPr>
          <p:cNvSpPr txBox="1"/>
          <p:nvPr/>
        </p:nvSpPr>
        <p:spPr>
          <a:xfrm>
            <a:off x="885141" y="4226463"/>
            <a:ext cx="7587317" cy="646331"/>
          </a:xfrm>
          <a:prstGeom prst="rect">
            <a:avLst/>
          </a:prstGeom>
          <a:noFill/>
        </p:spPr>
        <p:txBody>
          <a:bodyPr wrap="square" rtlCol="0">
            <a:spAutoFit/>
          </a:bodyPr>
          <a:lstStyle/>
          <a:p>
            <a:r>
              <a:rPr lang="en-US" sz="1800" b="0" i="0" err="1">
                <a:effectLst/>
                <a:latin typeface="Open Sans" panose="020B0606030504020204" pitchFamily="34" charset="0"/>
                <a:ea typeface="Open Sans" panose="020B0606030504020204" pitchFamily="34" charset="0"/>
                <a:cs typeface="Open Sans" panose="020B0606030504020204" pitchFamily="34" charset="0"/>
              </a:rPr>
              <a:t>Thời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gian</a:t>
            </a:r>
            <a:r>
              <a:rPr lang="en-US" sz="1800" b="0" i="0">
                <a:effectLst/>
                <a:latin typeface="Open Sans" panose="020B0606030504020204" pitchFamily="34" charset="0"/>
                <a:ea typeface="Open Sans" panose="020B0606030504020204" pitchFamily="34" charset="0"/>
                <a:cs typeface="Open Sans" panose="020B0606030504020204" pitchFamily="34" charset="0"/>
              </a:rPr>
              <a:t> chạy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của</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thuật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toán</a:t>
            </a:r>
            <a:r>
              <a:rPr lang="en-US" sz="1800" b="0" i="0">
                <a:effectLst/>
                <a:latin typeface="Open Sans" panose="020B0606030504020204" pitchFamily="34" charset="0"/>
                <a:ea typeface="Open Sans" panose="020B0606030504020204" pitchFamily="34" charset="0"/>
                <a:cs typeface="Open Sans" panose="020B0606030504020204" pitchFamily="34" charset="0"/>
              </a:rPr>
              <a:t> là </a:t>
            </a:r>
            <a:r>
              <a:rPr lang="en-US" sz="1800" b="1" i="0">
                <a:effectLst/>
                <a:latin typeface="Open Sans" panose="020B0606030504020204" pitchFamily="34" charset="0"/>
                <a:ea typeface="Open Sans" panose="020B0606030504020204" pitchFamily="34" charset="0"/>
                <a:cs typeface="Open Sans" panose="020B0606030504020204" pitchFamily="34" charset="0"/>
              </a:rPr>
              <a:t>O(</a:t>
            </a:r>
            <a:r>
              <a:rPr lang="en-US" sz="1800" b="1" i="0" err="1">
                <a:effectLst/>
                <a:latin typeface="Open Sans" panose="020B0606030504020204" pitchFamily="34" charset="0"/>
                <a:ea typeface="Open Sans" panose="020B0606030504020204" pitchFamily="34" charset="0"/>
                <a:cs typeface="Open Sans" panose="020B0606030504020204" pitchFamily="34" charset="0"/>
              </a:rPr>
              <a:t>nlogn</a:t>
            </a:r>
            <a:r>
              <a:rPr lang="en-US" sz="1800" b="1"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vì</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sắp</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xếp</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các</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sự</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kiện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tốn</a:t>
            </a:r>
            <a:r>
              <a:rPr lang="en-US" sz="1800" b="0" i="0">
                <a:effectLst/>
                <a:latin typeface="Open Sans" panose="020B0606030504020204" pitchFamily="34" charset="0"/>
                <a:ea typeface="Open Sans" panose="020B0606030504020204" pitchFamily="34" charset="0"/>
                <a:cs typeface="Open Sans" panose="020B0606030504020204" pitchFamily="34" charset="0"/>
              </a:rPr>
              <a:t> chi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phí</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1" i="0">
                <a:effectLst/>
                <a:latin typeface="Open Sans" panose="020B0606030504020204" pitchFamily="34" charset="0"/>
                <a:ea typeface="Open Sans" panose="020B0606030504020204" pitchFamily="34" charset="0"/>
                <a:cs typeface="Open Sans" panose="020B0606030504020204" pitchFamily="34" charset="0"/>
              </a:rPr>
              <a:t>O(</a:t>
            </a:r>
            <a:r>
              <a:rPr lang="en-US" sz="1800" b="1" i="0" err="1">
                <a:effectLst/>
                <a:latin typeface="Open Sans" panose="020B0606030504020204" pitchFamily="34" charset="0"/>
                <a:ea typeface="Open Sans" panose="020B0606030504020204" pitchFamily="34" charset="0"/>
                <a:cs typeface="Open Sans" panose="020B0606030504020204" pitchFamily="34" charset="0"/>
              </a:rPr>
              <a:t>nlogn</a:t>
            </a:r>
            <a:r>
              <a:rPr lang="en-US" sz="1800" b="1"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phần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còn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lại</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của</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thuật</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toán</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chỉ</a:t>
            </a:r>
            <a:r>
              <a:rPr lang="en-US" sz="1800" b="0" i="0">
                <a:effectLst/>
                <a:latin typeface="Open Sans" panose="020B0606030504020204" pitchFamily="34" charset="0"/>
                <a:ea typeface="Open Sans" panose="020B0606030504020204" pitchFamily="34" charset="0"/>
                <a:cs typeface="Open Sans" panose="020B0606030504020204" pitchFamily="34" charset="0"/>
              </a:rPr>
              <a:t> </a:t>
            </a:r>
            <a:r>
              <a:rPr lang="en-US" sz="1800" b="0" i="0" err="1">
                <a:effectLst/>
                <a:latin typeface="Open Sans" panose="020B0606030504020204" pitchFamily="34" charset="0"/>
                <a:ea typeface="Open Sans" panose="020B0606030504020204" pitchFamily="34" charset="0"/>
                <a:cs typeface="Open Sans" panose="020B0606030504020204" pitchFamily="34" charset="0"/>
              </a:rPr>
              <a:t>mất</a:t>
            </a:r>
            <a:r>
              <a:rPr lang="en-US" sz="1800" b="0" i="0">
                <a:effectLst/>
                <a:latin typeface="Open Sans" panose="020B0606030504020204" pitchFamily="34" charset="0"/>
                <a:ea typeface="Open Sans" panose="020B0606030504020204" pitchFamily="34" charset="0"/>
                <a:cs typeface="Open Sans" panose="020B0606030504020204" pitchFamily="34" charset="0"/>
              </a:rPr>
              <a:t> chi </a:t>
            </a:r>
            <a:r>
              <a:rPr lang="en-US" sz="1800" b="0" i="0" err="1">
                <a:effectLst/>
                <a:latin typeface="Open Sans" panose="020B0606030504020204" pitchFamily="34" charset="0"/>
                <a:ea typeface="Open Sans" panose="020B0606030504020204" pitchFamily="34" charset="0"/>
                <a:cs typeface="Open Sans" panose="020B0606030504020204" pitchFamily="34" charset="0"/>
              </a:rPr>
              <a:t>phí</a:t>
            </a:r>
            <a:r>
              <a:rPr lang="en-US" sz="1800" b="0" i="0">
                <a:effectLst/>
                <a:latin typeface="Open Sans" panose="020B0606030504020204" pitchFamily="34" charset="0"/>
                <a:ea typeface="Open Sans" panose="020B0606030504020204" pitchFamily="34" charset="0"/>
                <a:cs typeface="Open Sans" panose="020B0606030504020204" pitchFamily="34" charset="0"/>
              </a:rPr>
              <a:t> O(n). </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oogle Shape;1980;p42">
            <a:extLst>
              <a:ext uri="{FF2B5EF4-FFF2-40B4-BE49-F238E27FC236}">
                <a16:creationId xmlns:a16="http://schemas.microsoft.com/office/drawing/2014/main" id="{00D080C3-4A78-4642-80F2-0FB9D30B0EC4}"/>
              </a:ext>
            </a:extLst>
          </p:cNvPr>
          <p:cNvGrpSpPr/>
          <p:nvPr/>
        </p:nvGrpSpPr>
        <p:grpSpPr>
          <a:xfrm>
            <a:off x="8245427" y="72185"/>
            <a:ext cx="775731" cy="753817"/>
            <a:chOff x="5109838" y="3156700"/>
            <a:chExt cx="306625" cy="297975"/>
          </a:xfrm>
        </p:grpSpPr>
        <p:sp>
          <p:nvSpPr>
            <p:cNvPr id="9" name="Google Shape;1981;p42">
              <a:extLst>
                <a:ext uri="{FF2B5EF4-FFF2-40B4-BE49-F238E27FC236}">
                  <a16:creationId xmlns:a16="http://schemas.microsoft.com/office/drawing/2014/main" id="{FD52C90B-D3C8-49A4-8A88-0BD808AB65F6}"/>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2;p42">
              <a:extLst>
                <a:ext uri="{FF2B5EF4-FFF2-40B4-BE49-F238E27FC236}">
                  <a16:creationId xmlns:a16="http://schemas.microsoft.com/office/drawing/2014/main" id="{27D474B2-D342-437E-952B-F96559376BC6}"/>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3;p42">
              <a:extLst>
                <a:ext uri="{FF2B5EF4-FFF2-40B4-BE49-F238E27FC236}">
                  <a16:creationId xmlns:a16="http://schemas.microsoft.com/office/drawing/2014/main" id="{17FE7219-5449-4665-85C4-352009A619A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84;p42">
              <a:extLst>
                <a:ext uri="{FF2B5EF4-FFF2-40B4-BE49-F238E27FC236}">
                  <a16:creationId xmlns:a16="http://schemas.microsoft.com/office/drawing/2014/main" id="{DF2F5CD8-EF48-408F-B4DB-BC00D1EF52E7}"/>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036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Odibee Sans" panose="020B0604020202020204" charset="0"/>
              </a:rPr>
              <a:t>POLYGON</a:t>
            </a:r>
          </a:p>
        </p:txBody>
      </p:sp>
      <p:sp>
        <p:nvSpPr>
          <p:cNvPr id="1826" name="Google Shape;1826;p36"/>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rPr>
              <a:t>03</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1CF0BBC9-5FF6-46C2-9296-9D29DBCDB1A6}"/>
              </a:ext>
            </a:extLst>
          </p:cNvPr>
          <p:cNvSpPr>
            <a:spLocks noGrp="1"/>
          </p:cNvSpPr>
          <p:nvPr>
            <p:ph type="subTitle" idx="1"/>
          </p:nvPr>
        </p:nvSpPr>
        <p:spPr/>
        <p:txBody>
          <a:bodyPr/>
          <a:lstStyle/>
          <a:p>
            <a:r>
              <a:rPr lang="en-US"/>
              <a:t>Polygon, what is, Polygon?</a:t>
            </a:r>
            <a:endParaRPr lang="vi-VN"/>
          </a:p>
        </p:txBody>
      </p:sp>
    </p:spTree>
    <p:extLst>
      <p:ext uri="{BB962C8B-B14F-4D97-AF65-F5344CB8AC3E}">
        <p14:creationId xmlns:p14="http://schemas.microsoft.com/office/powerpoint/2010/main" val="82397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endParaRPr b="1">
              <a:solidFill>
                <a:schemeClr val="accent1"/>
              </a:solidFill>
            </a:endParaRPr>
          </a:p>
          <a:p>
            <a:pPr lvl="0" indent="-323850" algn="just">
              <a:buSzPts val="1500"/>
              <a:buFont typeface="Arial" panose="020B0604020202020204" pitchFamily="34" charset="0"/>
              <a:buChar char="•"/>
            </a:pPr>
            <a:r>
              <a:rPr lang="vi-VN" sz="1400">
                <a:solidFill>
                  <a:srgbClr val="000000"/>
                </a:solidFill>
              </a:rPr>
              <a:t>Trong hình học phẳng, đa giác là một đường gấp khúc phẳng khép kín, nghĩa là gồm những đoạn thẳng nối tiếp nhau, cùng nằm trên một mặt phẳng và khép kín.</a:t>
            </a:r>
          </a:p>
          <a:p>
            <a:pPr lvl="0" indent="-323850" algn="just">
              <a:buSzPts val="1500"/>
              <a:buFont typeface="Arial" panose="020B0604020202020204" pitchFamily="34" charset="0"/>
              <a:buChar char="•"/>
            </a:pPr>
            <a:r>
              <a:rPr lang="vi-VN" sz="1400">
                <a:solidFill>
                  <a:srgbClr val="000000"/>
                </a:solidFill>
              </a:rPr>
              <a:t>Người ta phân loại đa giác như thế nào và có mấy loại? </a:t>
            </a:r>
            <a:r>
              <a:rPr lang="en" b="1"/>
              <a:t>	</a:t>
            </a:r>
            <a:endParaRPr lang="en-US"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14500" y="1038425"/>
            <a:ext cx="2907671" cy="2539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s GIFs | Tenor">
            <a:extLst>
              <a:ext uri="{FF2B5EF4-FFF2-40B4-BE49-F238E27FC236}">
                <a16:creationId xmlns:a16="http://schemas.microsoft.com/office/drawing/2014/main" id="{C88954BA-2FFE-4B74-A06E-3146E38C7C1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12843" y="2938962"/>
            <a:ext cx="19050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anim calcmode="lin" valueType="num">
                                      <p:cBhvr>
                                        <p:cTn id="11" dur="500" fill="hold"/>
                                        <p:tgtEl>
                                          <p:spTgt spid="3074"/>
                                        </p:tgtEl>
                                        <p:attrNameLst>
                                          <p:attrName>ppt_x</p:attrName>
                                        </p:attrNameLst>
                                      </p:cBhvr>
                                      <p:tavLst>
                                        <p:tav tm="0">
                                          <p:val>
                                            <p:strVal val="#ppt_x"/>
                                          </p:val>
                                        </p:tav>
                                        <p:tav tm="100000">
                                          <p:val>
                                            <p:strVal val="#ppt_x"/>
                                          </p:val>
                                        </p:tav>
                                      </p:tavLst>
                                    </p:anim>
                                    <p:anim calcmode="lin" valueType="num">
                                      <p:cBhvr>
                                        <p:cTn id="12" dur="5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1" end="1"/>
                                            </p:txEl>
                                          </p:spTgt>
                                        </p:tgtEl>
                                        <p:attrNameLst>
                                          <p:attrName>style.visibility</p:attrName>
                                        </p:attrNameLst>
                                      </p:cBhvr>
                                      <p:to>
                                        <p:strVal val="visible"/>
                                      </p:to>
                                    </p:set>
                                    <p:animEffect transition="in" filter="fade">
                                      <p:cBhvr>
                                        <p:cTn id="22" dur="500"/>
                                        <p:tgtEl>
                                          <p:spTgt spid="8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xEl>
                                              <p:pRg st="3" end="3"/>
                                            </p:txEl>
                                          </p:spTgt>
                                        </p:tgtEl>
                                        <p:attrNameLst>
                                          <p:attrName>style.visibility</p:attrName>
                                        </p:attrNameLst>
                                      </p:cBhvr>
                                      <p:to>
                                        <p:strVal val="visible"/>
                                      </p:to>
                                    </p:set>
                                    <p:animEffect transition="in" filter="fade">
                                      <p:cBhvr>
                                        <p:cTn id="27" dur="500"/>
                                        <p:tgtEl>
                                          <p:spTgt spid="8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US" b="1" dirty="0" err="1">
                <a:solidFill>
                  <a:schemeClr val="accent1"/>
                </a:solidFill>
              </a:rPr>
              <a:t>Đa</a:t>
            </a:r>
            <a:r>
              <a:rPr lang="en-US" b="1" dirty="0">
                <a:solidFill>
                  <a:schemeClr val="accent1"/>
                </a:solidFill>
              </a:rPr>
              <a:t> </a:t>
            </a:r>
            <a:r>
              <a:rPr lang="en-US" b="1" dirty="0" err="1">
                <a:solidFill>
                  <a:schemeClr val="accent1"/>
                </a:solidFill>
              </a:rPr>
              <a:t>giác</a:t>
            </a:r>
            <a:r>
              <a:rPr lang="en-US" b="1" dirty="0">
                <a:solidFill>
                  <a:schemeClr val="accent1"/>
                </a:solidFill>
              </a:rPr>
              <a:t>:</a:t>
            </a:r>
          </a:p>
          <a:p>
            <a:pPr marL="114300" indent="0">
              <a:buClr>
                <a:schemeClr val="accent1"/>
              </a:buClr>
              <a:buNone/>
            </a:pPr>
            <a:r>
              <a:rPr lang="vi-VN" sz="1400" dirty="0">
                <a:solidFill>
                  <a:srgbClr val="000000"/>
                </a:solidFill>
              </a:rPr>
              <a:t>Phân loại các đa giác:</a:t>
            </a:r>
          </a:p>
          <a:p>
            <a:pPr marL="114300" lvl="0" indent="0" algn="l" rtl="0">
              <a:spcBef>
                <a:spcPts val="0"/>
              </a:spcBef>
              <a:spcAft>
                <a:spcPts val="0"/>
              </a:spcAft>
              <a:buClr>
                <a:schemeClr val="accent1"/>
              </a:buClr>
              <a:buSzPts val="1800"/>
              <a:buNone/>
            </a:pPr>
            <a:endParaRPr lang="vi-VN" b="1" dirty="0">
              <a:solidFill>
                <a:schemeClr val="accent1"/>
              </a:solidFill>
            </a:endParaRPr>
          </a:p>
          <a:p>
            <a:pPr marL="0" lvl="0" indent="0" algn="l" rtl="0">
              <a:spcBef>
                <a:spcPts val="1600"/>
              </a:spcBef>
              <a:spcAft>
                <a:spcPts val="0"/>
              </a:spcAft>
              <a:buNone/>
            </a:pPr>
            <a:r>
              <a:rPr lang="en" b="1" dirty="0"/>
              <a:t>	</a:t>
            </a:r>
            <a:endParaRPr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Polygon Classification, Interactive Mind Map.">
            <a:extLst>
              <a:ext uri="{FF2B5EF4-FFF2-40B4-BE49-F238E27FC236}">
                <a16:creationId xmlns:a16="http://schemas.microsoft.com/office/drawing/2014/main" id="{72157C06-9552-406A-856A-F6C2B3237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58" b="10233"/>
          <a:stretch/>
        </p:blipFill>
        <p:spPr bwMode="auto">
          <a:xfrm>
            <a:off x="2369915" y="1225313"/>
            <a:ext cx="6462385" cy="338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81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a:solidFill>
                  <a:schemeClr val="accent1"/>
                </a:solidFill>
              </a:rPr>
              <a:t>2.  </a:t>
            </a:r>
            <a:r>
              <a:rPr lang="en-US" b="1" err="1">
                <a:solidFill>
                  <a:schemeClr val="accent1"/>
                </a:solidFill>
              </a:rPr>
              <a:t>Diện</a:t>
            </a:r>
            <a:r>
              <a:rPr lang="en-US" b="1">
                <a:solidFill>
                  <a:schemeClr val="accent1"/>
                </a:solidFill>
              </a:rPr>
              <a:t> </a:t>
            </a:r>
            <a:r>
              <a:rPr lang="en-US" b="1" err="1">
                <a:solidFill>
                  <a:schemeClr val="accent1"/>
                </a:solidFill>
              </a:rPr>
              <a:t>tích</a:t>
            </a:r>
            <a:r>
              <a:rPr lang="en-US" b="1">
                <a:solidFill>
                  <a:schemeClr val="accent1"/>
                </a:solidFill>
              </a:rPr>
              <a:t> </a:t>
            </a:r>
            <a:r>
              <a:rPr lang="en-US" b="1" err="1">
                <a:solidFill>
                  <a:schemeClr val="accent1"/>
                </a:solidFill>
              </a:rPr>
              <a:t>của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B100C57-4955-4640-9B36-923E37EE3661}"/>
              </a:ext>
            </a:extLst>
          </p:cNvPr>
          <p:cNvSpPr txBox="1"/>
          <p:nvPr/>
        </p:nvSpPr>
        <p:spPr>
          <a:xfrm>
            <a:off x="1815996" y="2999665"/>
            <a:ext cx="835485" cy="307777"/>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Area of </a:t>
            </a:r>
          </a:p>
        </p:txBody>
      </p:sp>
      <p:sp>
        <p:nvSpPr>
          <p:cNvPr id="14" name="TextBox 13">
            <a:extLst>
              <a:ext uri="{FF2B5EF4-FFF2-40B4-BE49-F238E27FC236}">
                <a16:creationId xmlns:a16="http://schemas.microsoft.com/office/drawing/2014/main" id="{DB99B635-545D-4D3F-B6E4-85B8AF9ED829}"/>
              </a:ext>
            </a:extLst>
          </p:cNvPr>
          <p:cNvSpPr txBox="1"/>
          <p:nvPr/>
        </p:nvSpPr>
        <p:spPr>
          <a:xfrm>
            <a:off x="5669206" y="2999665"/>
            <a:ext cx="437940" cy="307777"/>
          </a:xfrm>
          <a:prstGeom prst="rect">
            <a:avLst/>
          </a:prstGeom>
          <a:noFill/>
        </p:spPr>
        <p:txBody>
          <a:bodyPr wrap="none" rtlCol="0">
            <a:spAutoFit/>
          </a:bodyPr>
          <a:lstStyle/>
          <a:p>
            <a:r>
              <a:rPr lang="vi-VN"/>
              <a:t>= ?</a:t>
            </a:r>
          </a:p>
        </p:txBody>
      </p:sp>
      <p:grpSp>
        <p:nvGrpSpPr>
          <p:cNvPr id="3" name="Group 2">
            <a:extLst>
              <a:ext uri="{FF2B5EF4-FFF2-40B4-BE49-F238E27FC236}">
                <a16:creationId xmlns:a16="http://schemas.microsoft.com/office/drawing/2014/main" id="{E0601F3A-010A-4460-85A8-1595C9010B13}"/>
              </a:ext>
            </a:extLst>
          </p:cNvPr>
          <p:cNvGrpSpPr/>
          <p:nvPr/>
        </p:nvGrpSpPr>
        <p:grpSpPr>
          <a:xfrm>
            <a:off x="2812943" y="1709682"/>
            <a:ext cx="2670757" cy="2666160"/>
            <a:chOff x="2812943" y="1709682"/>
            <a:chExt cx="2670757" cy="2666160"/>
          </a:xfrm>
        </p:grpSpPr>
        <p:pic>
          <p:nvPicPr>
            <p:cNvPr id="10" name="Picture 9">
              <a:extLst>
                <a:ext uri="{FF2B5EF4-FFF2-40B4-BE49-F238E27FC236}">
                  <a16:creationId xmlns:a16="http://schemas.microsoft.com/office/drawing/2014/main" id="{E10AF003-528F-4F83-B182-8358E3350B3A}"/>
                </a:ext>
              </a:extLst>
            </p:cNvPr>
            <p:cNvPicPr>
              <a:picLocks noChangeAspect="1"/>
            </p:cNvPicPr>
            <p:nvPr/>
          </p:nvPicPr>
          <p:blipFill>
            <a:blip r:embed="rId3"/>
            <a:stretch>
              <a:fillRect/>
            </a:stretch>
          </p:blipFill>
          <p:spPr>
            <a:xfrm>
              <a:off x="2812943" y="1709682"/>
              <a:ext cx="2670757" cy="2666160"/>
            </a:xfrm>
            <a:prstGeom prst="rect">
              <a:avLst/>
            </a:prstGeom>
          </p:spPr>
        </p:pic>
        <p:cxnSp>
          <p:nvCxnSpPr>
            <p:cNvPr id="12" name="Straight Connector 11">
              <a:extLst>
                <a:ext uri="{FF2B5EF4-FFF2-40B4-BE49-F238E27FC236}">
                  <a16:creationId xmlns:a16="http://schemas.microsoft.com/office/drawing/2014/main" id="{40D0CA02-F13B-4850-AE39-3C24C8B13642}"/>
                </a:ext>
              </a:extLst>
            </p:cNvPr>
            <p:cNvCxnSpPr/>
            <p:nvPr/>
          </p:nvCxnSpPr>
          <p:spPr>
            <a:xfrm flipV="1">
              <a:off x="3486150" y="2828925"/>
              <a:ext cx="219075" cy="43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63C8CE-086B-4E20-8CC3-DFE5CE3642FD}"/>
                </a:ext>
              </a:extLst>
            </p:cNvPr>
            <p:cNvCxnSpPr/>
            <p:nvPr/>
          </p:nvCxnSpPr>
          <p:spPr>
            <a:xfrm flipV="1">
              <a:off x="3705225" y="2605088"/>
              <a:ext cx="426508" cy="223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492E18-757E-4AFB-9683-6192D695934B}"/>
                </a:ext>
              </a:extLst>
            </p:cNvPr>
            <p:cNvCxnSpPr/>
            <p:nvPr/>
          </p:nvCxnSpPr>
          <p:spPr>
            <a:xfrm flipV="1">
              <a:off x="4148321" y="2162175"/>
              <a:ext cx="223654"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01A65B-38B3-4A44-A5E9-E39E9163AC52}"/>
                </a:ext>
              </a:extLst>
            </p:cNvPr>
            <p:cNvCxnSpPr/>
            <p:nvPr/>
          </p:nvCxnSpPr>
          <p:spPr>
            <a:xfrm>
              <a:off x="4371975" y="2162175"/>
              <a:ext cx="4429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108139-03BF-4134-B1E4-1D315E6DAB7C}"/>
                </a:ext>
              </a:extLst>
            </p:cNvPr>
            <p:cNvCxnSpPr/>
            <p:nvPr/>
          </p:nvCxnSpPr>
          <p:spPr>
            <a:xfrm>
              <a:off x="4814888" y="2162175"/>
              <a:ext cx="223837"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CE7CDE-474F-4450-BB27-3C74FD88424C}"/>
                </a:ext>
              </a:extLst>
            </p:cNvPr>
            <p:cNvCxnSpPr/>
            <p:nvPr/>
          </p:nvCxnSpPr>
          <p:spPr>
            <a:xfrm flipH="1">
              <a:off x="4814888" y="2605088"/>
              <a:ext cx="223837" cy="661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F027B1-618D-43D1-88F9-4C7D244A3366}"/>
                </a:ext>
              </a:extLst>
            </p:cNvPr>
            <p:cNvCxnSpPr/>
            <p:nvPr/>
          </p:nvCxnSpPr>
          <p:spPr>
            <a:xfrm flipV="1">
              <a:off x="4148321" y="3267075"/>
              <a:ext cx="666567"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A5C704-2DF5-4612-936B-8C4A59A5CB1D}"/>
                </a:ext>
              </a:extLst>
            </p:cNvPr>
            <p:cNvCxnSpPr/>
            <p:nvPr/>
          </p:nvCxnSpPr>
          <p:spPr>
            <a:xfrm>
              <a:off x="3705225" y="3495675"/>
              <a:ext cx="443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DFFEBD-EE96-40F9-8C44-D7BE7510F830}"/>
                </a:ext>
              </a:extLst>
            </p:cNvPr>
            <p:cNvCxnSpPr/>
            <p:nvPr/>
          </p:nvCxnSpPr>
          <p:spPr>
            <a:xfrm>
              <a:off x="3486150" y="3267075"/>
              <a:ext cx="219075"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27C7587-1DF1-467B-B334-D185795447B8}"/>
                </a:ext>
              </a:extLst>
            </p:cNvPr>
            <p:cNvSpPr txBox="1"/>
            <p:nvPr/>
          </p:nvSpPr>
          <p:spPr>
            <a:xfrm>
              <a:off x="3239073" y="3151660"/>
              <a:ext cx="261610" cy="230832"/>
            </a:xfrm>
            <a:prstGeom prst="rect">
              <a:avLst/>
            </a:prstGeom>
            <a:noFill/>
          </p:spPr>
          <p:txBody>
            <a:bodyPr wrap="none" rtlCol="0">
              <a:spAutoFit/>
            </a:bodyPr>
            <a:lstStyle/>
            <a:p>
              <a:r>
                <a:rPr lang="vi-VN" sz="900"/>
                <a:t>A</a:t>
              </a:r>
            </a:p>
          </p:txBody>
        </p:sp>
        <p:sp>
          <p:nvSpPr>
            <p:cNvPr id="42" name="TextBox 41">
              <a:extLst>
                <a:ext uri="{FF2B5EF4-FFF2-40B4-BE49-F238E27FC236}">
                  <a16:creationId xmlns:a16="http://schemas.microsoft.com/office/drawing/2014/main" id="{AA07F572-A5E3-40BA-9946-424445315A35}"/>
                </a:ext>
              </a:extLst>
            </p:cNvPr>
            <p:cNvSpPr txBox="1"/>
            <p:nvPr/>
          </p:nvSpPr>
          <p:spPr>
            <a:xfrm>
              <a:off x="3515471" y="2603414"/>
              <a:ext cx="261610" cy="230832"/>
            </a:xfrm>
            <a:prstGeom prst="rect">
              <a:avLst/>
            </a:prstGeom>
            <a:noFill/>
          </p:spPr>
          <p:txBody>
            <a:bodyPr wrap="none" rtlCol="0">
              <a:spAutoFit/>
            </a:bodyPr>
            <a:lstStyle/>
            <a:p>
              <a:r>
                <a:rPr lang="vi-VN" sz="900"/>
                <a:t>B</a:t>
              </a:r>
            </a:p>
          </p:txBody>
        </p:sp>
        <p:sp>
          <p:nvSpPr>
            <p:cNvPr id="43" name="TextBox 42">
              <a:extLst>
                <a:ext uri="{FF2B5EF4-FFF2-40B4-BE49-F238E27FC236}">
                  <a16:creationId xmlns:a16="http://schemas.microsoft.com/office/drawing/2014/main" id="{76A30CB1-9742-450C-8BCD-FFAAF32C239B}"/>
                </a:ext>
              </a:extLst>
            </p:cNvPr>
            <p:cNvSpPr txBox="1"/>
            <p:nvPr/>
          </p:nvSpPr>
          <p:spPr>
            <a:xfrm>
              <a:off x="3936799" y="2340918"/>
              <a:ext cx="268022" cy="230832"/>
            </a:xfrm>
            <a:prstGeom prst="rect">
              <a:avLst/>
            </a:prstGeom>
            <a:noFill/>
          </p:spPr>
          <p:txBody>
            <a:bodyPr wrap="none" rtlCol="0">
              <a:spAutoFit/>
            </a:bodyPr>
            <a:lstStyle/>
            <a:p>
              <a:r>
                <a:rPr lang="vi-VN" sz="900"/>
                <a:t>C</a:t>
              </a:r>
            </a:p>
          </p:txBody>
        </p:sp>
        <p:sp>
          <p:nvSpPr>
            <p:cNvPr id="44" name="TextBox 43">
              <a:extLst>
                <a:ext uri="{FF2B5EF4-FFF2-40B4-BE49-F238E27FC236}">
                  <a16:creationId xmlns:a16="http://schemas.microsoft.com/office/drawing/2014/main" id="{FEF734F4-DDE9-43A5-9F98-3C0F71898F84}"/>
                </a:ext>
              </a:extLst>
            </p:cNvPr>
            <p:cNvSpPr txBox="1"/>
            <p:nvPr/>
          </p:nvSpPr>
          <p:spPr>
            <a:xfrm>
              <a:off x="4230020" y="1874393"/>
              <a:ext cx="268022" cy="230832"/>
            </a:xfrm>
            <a:prstGeom prst="rect">
              <a:avLst/>
            </a:prstGeom>
            <a:noFill/>
          </p:spPr>
          <p:txBody>
            <a:bodyPr wrap="none" rtlCol="0">
              <a:spAutoFit/>
            </a:bodyPr>
            <a:lstStyle/>
            <a:p>
              <a:r>
                <a:rPr lang="vi-VN" sz="900"/>
                <a:t>D</a:t>
              </a:r>
            </a:p>
          </p:txBody>
        </p:sp>
        <p:sp>
          <p:nvSpPr>
            <p:cNvPr id="45" name="TextBox 44">
              <a:extLst>
                <a:ext uri="{FF2B5EF4-FFF2-40B4-BE49-F238E27FC236}">
                  <a16:creationId xmlns:a16="http://schemas.microsoft.com/office/drawing/2014/main" id="{C48BBCAE-7F20-41FF-B456-DCE9EC733EA5}"/>
                </a:ext>
              </a:extLst>
            </p:cNvPr>
            <p:cNvSpPr txBox="1"/>
            <p:nvPr/>
          </p:nvSpPr>
          <p:spPr>
            <a:xfrm>
              <a:off x="4691557" y="1874393"/>
              <a:ext cx="261610" cy="230832"/>
            </a:xfrm>
            <a:prstGeom prst="rect">
              <a:avLst/>
            </a:prstGeom>
            <a:noFill/>
          </p:spPr>
          <p:txBody>
            <a:bodyPr wrap="none" rtlCol="0">
              <a:spAutoFit/>
            </a:bodyPr>
            <a:lstStyle/>
            <a:p>
              <a:r>
                <a:rPr lang="vi-VN" sz="900"/>
                <a:t>E</a:t>
              </a:r>
            </a:p>
          </p:txBody>
        </p:sp>
        <p:sp>
          <p:nvSpPr>
            <p:cNvPr id="46" name="TextBox 45">
              <a:extLst>
                <a:ext uri="{FF2B5EF4-FFF2-40B4-BE49-F238E27FC236}">
                  <a16:creationId xmlns:a16="http://schemas.microsoft.com/office/drawing/2014/main" id="{0A66E1E1-CAD4-4BEA-8505-6E10F6EB34CB}"/>
                </a:ext>
              </a:extLst>
            </p:cNvPr>
            <p:cNvSpPr txBox="1"/>
            <p:nvPr/>
          </p:nvSpPr>
          <p:spPr>
            <a:xfrm>
              <a:off x="5038542" y="2489673"/>
              <a:ext cx="255198" cy="230832"/>
            </a:xfrm>
            <a:prstGeom prst="rect">
              <a:avLst/>
            </a:prstGeom>
            <a:noFill/>
          </p:spPr>
          <p:txBody>
            <a:bodyPr wrap="none" rtlCol="0">
              <a:spAutoFit/>
            </a:bodyPr>
            <a:lstStyle/>
            <a:p>
              <a:r>
                <a:rPr lang="vi-VN" sz="900"/>
                <a:t>F</a:t>
              </a:r>
            </a:p>
          </p:txBody>
        </p:sp>
        <p:sp>
          <p:nvSpPr>
            <p:cNvPr id="47" name="TextBox 46">
              <a:extLst>
                <a:ext uri="{FF2B5EF4-FFF2-40B4-BE49-F238E27FC236}">
                  <a16:creationId xmlns:a16="http://schemas.microsoft.com/office/drawing/2014/main" id="{96765FB6-365E-4372-B7F7-46AFC853709D}"/>
                </a:ext>
              </a:extLst>
            </p:cNvPr>
            <p:cNvSpPr txBox="1"/>
            <p:nvPr/>
          </p:nvSpPr>
          <p:spPr>
            <a:xfrm>
              <a:off x="4811591" y="3262347"/>
              <a:ext cx="274434" cy="230832"/>
            </a:xfrm>
            <a:prstGeom prst="rect">
              <a:avLst/>
            </a:prstGeom>
            <a:noFill/>
          </p:spPr>
          <p:txBody>
            <a:bodyPr wrap="none" rtlCol="0">
              <a:spAutoFit/>
            </a:bodyPr>
            <a:lstStyle/>
            <a:p>
              <a:r>
                <a:rPr lang="vi-VN" sz="900"/>
                <a:t>G</a:t>
              </a:r>
            </a:p>
          </p:txBody>
        </p:sp>
        <p:sp>
          <p:nvSpPr>
            <p:cNvPr id="48" name="TextBox 47">
              <a:extLst>
                <a:ext uri="{FF2B5EF4-FFF2-40B4-BE49-F238E27FC236}">
                  <a16:creationId xmlns:a16="http://schemas.microsoft.com/office/drawing/2014/main" id="{9A683113-8AE5-4465-90EB-50D01A1635AD}"/>
                </a:ext>
              </a:extLst>
            </p:cNvPr>
            <p:cNvSpPr txBox="1"/>
            <p:nvPr/>
          </p:nvSpPr>
          <p:spPr>
            <a:xfrm>
              <a:off x="4014310" y="3589510"/>
              <a:ext cx="268022" cy="230832"/>
            </a:xfrm>
            <a:prstGeom prst="rect">
              <a:avLst/>
            </a:prstGeom>
            <a:noFill/>
          </p:spPr>
          <p:txBody>
            <a:bodyPr wrap="none" rtlCol="0">
              <a:spAutoFit/>
            </a:bodyPr>
            <a:lstStyle/>
            <a:p>
              <a:r>
                <a:rPr lang="vi-VN" sz="900"/>
                <a:t>H</a:t>
              </a:r>
            </a:p>
          </p:txBody>
        </p:sp>
        <p:sp>
          <p:nvSpPr>
            <p:cNvPr id="49" name="TextBox 48">
              <a:extLst>
                <a:ext uri="{FF2B5EF4-FFF2-40B4-BE49-F238E27FC236}">
                  <a16:creationId xmlns:a16="http://schemas.microsoft.com/office/drawing/2014/main" id="{38CF039E-251C-497A-9831-8CF3B8A2E062}"/>
                </a:ext>
              </a:extLst>
            </p:cNvPr>
            <p:cNvSpPr txBox="1"/>
            <p:nvPr/>
          </p:nvSpPr>
          <p:spPr>
            <a:xfrm>
              <a:off x="3596862" y="3524285"/>
              <a:ext cx="216726" cy="230832"/>
            </a:xfrm>
            <a:prstGeom prst="rect">
              <a:avLst/>
            </a:prstGeom>
            <a:noFill/>
          </p:spPr>
          <p:txBody>
            <a:bodyPr wrap="none" rtlCol="0">
              <a:spAutoFit/>
            </a:bodyPr>
            <a:lstStyle/>
            <a:p>
              <a:r>
                <a:rPr lang="vi-VN" sz="900"/>
                <a:t>I</a:t>
              </a:r>
            </a:p>
          </p:txBody>
        </p:sp>
      </p:grpSp>
    </p:spTree>
    <p:extLst>
      <p:ext uri="{BB962C8B-B14F-4D97-AF65-F5344CB8AC3E}">
        <p14:creationId xmlns:p14="http://schemas.microsoft.com/office/powerpoint/2010/main" val="35688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a:solidFill>
                  <a:schemeClr val="accent1"/>
                </a:solidFill>
              </a:rPr>
              <a:t>2.  </a:t>
            </a:r>
            <a:r>
              <a:rPr lang="en-US" b="1" err="1">
                <a:solidFill>
                  <a:schemeClr val="accent1"/>
                </a:solidFill>
              </a:rPr>
              <a:t>Diện</a:t>
            </a:r>
            <a:r>
              <a:rPr lang="en-US" b="1">
                <a:solidFill>
                  <a:schemeClr val="accent1"/>
                </a:solidFill>
              </a:rPr>
              <a:t> </a:t>
            </a:r>
            <a:r>
              <a:rPr lang="en-US" b="1" err="1">
                <a:solidFill>
                  <a:schemeClr val="accent1"/>
                </a:solidFill>
              </a:rPr>
              <a:t>tích</a:t>
            </a:r>
            <a:r>
              <a:rPr lang="en-US" b="1">
                <a:solidFill>
                  <a:schemeClr val="accent1"/>
                </a:solidFill>
              </a:rPr>
              <a:t> </a:t>
            </a:r>
            <a:r>
              <a:rPr lang="en-US" b="1" err="1">
                <a:solidFill>
                  <a:schemeClr val="accent1"/>
                </a:solidFill>
              </a:rPr>
              <a:t>của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B100C57-4955-4640-9B36-923E37EE3661}"/>
              </a:ext>
            </a:extLst>
          </p:cNvPr>
          <p:cNvSpPr txBox="1"/>
          <p:nvPr/>
        </p:nvSpPr>
        <p:spPr>
          <a:xfrm>
            <a:off x="1815996" y="2999665"/>
            <a:ext cx="835485" cy="307777"/>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Area of </a:t>
            </a:r>
          </a:p>
        </p:txBody>
      </p:sp>
      <p:sp>
        <p:nvSpPr>
          <p:cNvPr id="14" name="TextBox 13">
            <a:extLst>
              <a:ext uri="{FF2B5EF4-FFF2-40B4-BE49-F238E27FC236}">
                <a16:creationId xmlns:a16="http://schemas.microsoft.com/office/drawing/2014/main" id="{DB99B635-545D-4D3F-B6E4-85B8AF9ED829}"/>
              </a:ext>
            </a:extLst>
          </p:cNvPr>
          <p:cNvSpPr txBox="1"/>
          <p:nvPr/>
        </p:nvSpPr>
        <p:spPr>
          <a:xfrm>
            <a:off x="5669206" y="2999665"/>
            <a:ext cx="338554" cy="307777"/>
          </a:xfrm>
          <a:prstGeom prst="rect">
            <a:avLst/>
          </a:prstGeom>
          <a:noFill/>
        </p:spPr>
        <p:txBody>
          <a:bodyPr wrap="none" rtlCol="0">
            <a:spAutoFit/>
          </a:bodyPr>
          <a:lstStyle/>
          <a:p>
            <a:r>
              <a:rPr lang="vi-VN"/>
              <a:t>= </a:t>
            </a:r>
          </a:p>
        </p:txBody>
      </p:sp>
      <p:pic>
        <p:nvPicPr>
          <p:cNvPr id="10" name="Picture 9">
            <a:extLst>
              <a:ext uri="{FF2B5EF4-FFF2-40B4-BE49-F238E27FC236}">
                <a16:creationId xmlns:a16="http://schemas.microsoft.com/office/drawing/2014/main" id="{E10AF003-528F-4F83-B182-8358E3350B3A}"/>
              </a:ext>
            </a:extLst>
          </p:cNvPr>
          <p:cNvPicPr>
            <a:picLocks noChangeAspect="1"/>
          </p:cNvPicPr>
          <p:nvPr/>
        </p:nvPicPr>
        <p:blipFill>
          <a:blip r:embed="rId3"/>
          <a:stretch>
            <a:fillRect/>
          </a:stretch>
        </p:blipFill>
        <p:spPr>
          <a:xfrm>
            <a:off x="2812943" y="1709682"/>
            <a:ext cx="2670757" cy="2666160"/>
          </a:xfrm>
          <a:prstGeom prst="rect">
            <a:avLst/>
          </a:prstGeom>
        </p:spPr>
      </p:pic>
      <p:cxnSp>
        <p:nvCxnSpPr>
          <p:cNvPr id="12" name="Straight Connector 11">
            <a:extLst>
              <a:ext uri="{FF2B5EF4-FFF2-40B4-BE49-F238E27FC236}">
                <a16:creationId xmlns:a16="http://schemas.microsoft.com/office/drawing/2014/main" id="{40D0CA02-F13B-4850-AE39-3C24C8B13642}"/>
              </a:ext>
            </a:extLst>
          </p:cNvPr>
          <p:cNvCxnSpPr/>
          <p:nvPr/>
        </p:nvCxnSpPr>
        <p:spPr>
          <a:xfrm flipV="1">
            <a:off x="3486150" y="2828925"/>
            <a:ext cx="219075" cy="43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63C8CE-086B-4E20-8CC3-DFE5CE3642FD}"/>
              </a:ext>
            </a:extLst>
          </p:cNvPr>
          <p:cNvCxnSpPr/>
          <p:nvPr/>
        </p:nvCxnSpPr>
        <p:spPr>
          <a:xfrm flipV="1">
            <a:off x="3705225" y="2605088"/>
            <a:ext cx="426508" cy="223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492E18-757E-4AFB-9683-6192D695934B}"/>
              </a:ext>
            </a:extLst>
          </p:cNvPr>
          <p:cNvCxnSpPr/>
          <p:nvPr/>
        </p:nvCxnSpPr>
        <p:spPr>
          <a:xfrm flipV="1">
            <a:off x="4148321" y="2162175"/>
            <a:ext cx="223654"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01A65B-38B3-4A44-A5E9-E39E9163AC52}"/>
              </a:ext>
            </a:extLst>
          </p:cNvPr>
          <p:cNvCxnSpPr/>
          <p:nvPr/>
        </p:nvCxnSpPr>
        <p:spPr>
          <a:xfrm>
            <a:off x="4371975" y="2162175"/>
            <a:ext cx="4429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108139-03BF-4134-B1E4-1D315E6DAB7C}"/>
              </a:ext>
            </a:extLst>
          </p:cNvPr>
          <p:cNvCxnSpPr/>
          <p:nvPr/>
        </p:nvCxnSpPr>
        <p:spPr>
          <a:xfrm>
            <a:off x="4814888" y="2162175"/>
            <a:ext cx="223837" cy="442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9CE7CDE-474F-4450-BB27-3C74FD88424C}"/>
              </a:ext>
            </a:extLst>
          </p:cNvPr>
          <p:cNvCxnSpPr/>
          <p:nvPr/>
        </p:nvCxnSpPr>
        <p:spPr>
          <a:xfrm flipH="1">
            <a:off x="4814888" y="2605088"/>
            <a:ext cx="223837" cy="661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F027B1-618D-43D1-88F9-4C7D244A3366}"/>
              </a:ext>
            </a:extLst>
          </p:cNvPr>
          <p:cNvCxnSpPr/>
          <p:nvPr/>
        </p:nvCxnSpPr>
        <p:spPr>
          <a:xfrm flipV="1">
            <a:off x="4148321" y="3267075"/>
            <a:ext cx="666567"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A5C704-2DF5-4612-936B-8C4A59A5CB1D}"/>
              </a:ext>
            </a:extLst>
          </p:cNvPr>
          <p:cNvCxnSpPr/>
          <p:nvPr/>
        </p:nvCxnSpPr>
        <p:spPr>
          <a:xfrm>
            <a:off x="3705225" y="3495675"/>
            <a:ext cx="443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DFFEBD-EE96-40F9-8C44-D7BE7510F830}"/>
              </a:ext>
            </a:extLst>
          </p:cNvPr>
          <p:cNvCxnSpPr/>
          <p:nvPr/>
        </p:nvCxnSpPr>
        <p:spPr>
          <a:xfrm>
            <a:off x="3486150" y="3267075"/>
            <a:ext cx="219075"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27C7587-1DF1-467B-B334-D185795447B8}"/>
              </a:ext>
            </a:extLst>
          </p:cNvPr>
          <p:cNvSpPr txBox="1"/>
          <p:nvPr/>
        </p:nvSpPr>
        <p:spPr>
          <a:xfrm>
            <a:off x="3239073" y="3151660"/>
            <a:ext cx="261610" cy="230832"/>
          </a:xfrm>
          <a:prstGeom prst="rect">
            <a:avLst/>
          </a:prstGeom>
          <a:noFill/>
        </p:spPr>
        <p:txBody>
          <a:bodyPr wrap="none" rtlCol="0">
            <a:spAutoFit/>
          </a:bodyPr>
          <a:lstStyle/>
          <a:p>
            <a:r>
              <a:rPr lang="vi-VN" sz="900"/>
              <a:t>A</a:t>
            </a:r>
          </a:p>
        </p:txBody>
      </p:sp>
      <p:sp>
        <p:nvSpPr>
          <p:cNvPr id="42" name="TextBox 41">
            <a:extLst>
              <a:ext uri="{FF2B5EF4-FFF2-40B4-BE49-F238E27FC236}">
                <a16:creationId xmlns:a16="http://schemas.microsoft.com/office/drawing/2014/main" id="{AA07F572-A5E3-40BA-9946-424445315A35}"/>
              </a:ext>
            </a:extLst>
          </p:cNvPr>
          <p:cNvSpPr txBox="1"/>
          <p:nvPr/>
        </p:nvSpPr>
        <p:spPr>
          <a:xfrm>
            <a:off x="3515471" y="2603414"/>
            <a:ext cx="261610" cy="230832"/>
          </a:xfrm>
          <a:prstGeom prst="rect">
            <a:avLst/>
          </a:prstGeom>
          <a:noFill/>
        </p:spPr>
        <p:txBody>
          <a:bodyPr wrap="none" rtlCol="0">
            <a:spAutoFit/>
          </a:bodyPr>
          <a:lstStyle/>
          <a:p>
            <a:r>
              <a:rPr lang="vi-VN" sz="900"/>
              <a:t>B</a:t>
            </a:r>
          </a:p>
        </p:txBody>
      </p:sp>
      <p:sp>
        <p:nvSpPr>
          <p:cNvPr id="43" name="TextBox 42">
            <a:extLst>
              <a:ext uri="{FF2B5EF4-FFF2-40B4-BE49-F238E27FC236}">
                <a16:creationId xmlns:a16="http://schemas.microsoft.com/office/drawing/2014/main" id="{76A30CB1-9742-450C-8BCD-FFAAF32C239B}"/>
              </a:ext>
            </a:extLst>
          </p:cNvPr>
          <p:cNvSpPr txBox="1"/>
          <p:nvPr/>
        </p:nvSpPr>
        <p:spPr>
          <a:xfrm>
            <a:off x="3936799" y="2340918"/>
            <a:ext cx="268022" cy="230832"/>
          </a:xfrm>
          <a:prstGeom prst="rect">
            <a:avLst/>
          </a:prstGeom>
          <a:noFill/>
        </p:spPr>
        <p:txBody>
          <a:bodyPr wrap="none" rtlCol="0">
            <a:spAutoFit/>
          </a:bodyPr>
          <a:lstStyle/>
          <a:p>
            <a:r>
              <a:rPr lang="vi-VN" sz="900"/>
              <a:t>C</a:t>
            </a:r>
          </a:p>
        </p:txBody>
      </p:sp>
      <p:sp>
        <p:nvSpPr>
          <p:cNvPr id="44" name="TextBox 43">
            <a:extLst>
              <a:ext uri="{FF2B5EF4-FFF2-40B4-BE49-F238E27FC236}">
                <a16:creationId xmlns:a16="http://schemas.microsoft.com/office/drawing/2014/main" id="{FEF734F4-DDE9-43A5-9F98-3C0F71898F84}"/>
              </a:ext>
            </a:extLst>
          </p:cNvPr>
          <p:cNvSpPr txBox="1"/>
          <p:nvPr/>
        </p:nvSpPr>
        <p:spPr>
          <a:xfrm>
            <a:off x="4230020" y="1874393"/>
            <a:ext cx="268022" cy="230832"/>
          </a:xfrm>
          <a:prstGeom prst="rect">
            <a:avLst/>
          </a:prstGeom>
          <a:noFill/>
        </p:spPr>
        <p:txBody>
          <a:bodyPr wrap="none" rtlCol="0">
            <a:spAutoFit/>
          </a:bodyPr>
          <a:lstStyle/>
          <a:p>
            <a:r>
              <a:rPr lang="vi-VN" sz="900"/>
              <a:t>D</a:t>
            </a:r>
          </a:p>
        </p:txBody>
      </p:sp>
      <p:sp>
        <p:nvSpPr>
          <p:cNvPr id="45" name="TextBox 44">
            <a:extLst>
              <a:ext uri="{FF2B5EF4-FFF2-40B4-BE49-F238E27FC236}">
                <a16:creationId xmlns:a16="http://schemas.microsoft.com/office/drawing/2014/main" id="{C48BBCAE-7F20-41FF-B456-DCE9EC733EA5}"/>
              </a:ext>
            </a:extLst>
          </p:cNvPr>
          <p:cNvSpPr txBox="1"/>
          <p:nvPr/>
        </p:nvSpPr>
        <p:spPr>
          <a:xfrm>
            <a:off x="4691557" y="1874393"/>
            <a:ext cx="261610" cy="230832"/>
          </a:xfrm>
          <a:prstGeom prst="rect">
            <a:avLst/>
          </a:prstGeom>
          <a:noFill/>
        </p:spPr>
        <p:txBody>
          <a:bodyPr wrap="none" rtlCol="0">
            <a:spAutoFit/>
          </a:bodyPr>
          <a:lstStyle/>
          <a:p>
            <a:r>
              <a:rPr lang="vi-VN" sz="900"/>
              <a:t>E</a:t>
            </a:r>
          </a:p>
        </p:txBody>
      </p:sp>
      <p:sp>
        <p:nvSpPr>
          <p:cNvPr id="46" name="TextBox 45">
            <a:extLst>
              <a:ext uri="{FF2B5EF4-FFF2-40B4-BE49-F238E27FC236}">
                <a16:creationId xmlns:a16="http://schemas.microsoft.com/office/drawing/2014/main" id="{0A66E1E1-CAD4-4BEA-8505-6E10F6EB34CB}"/>
              </a:ext>
            </a:extLst>
          </p:cNvPr>
          <p:cNvSpPr txBox="1"/>
          <p:nvPr/>
        </p:nvSpPr>
        <p:spPr>
          <a:xfrm>
            <a:off x="5038542" y="2489673"/>
            <a:ext cx="255198" cy="230832"/>
          </a:xfrm>
          <a:prstGeom prst="rect">
            <a:avLst/>
          </a:prstGeom>
          <a:noFill/>
        </p:spPr>
        <p:txBody>
          <a:bodyPr wrap="none" rtlCol="0">
            <a:spAutoFit/>
          </a:bodyPr>
          <a:lstStyle/>
          <a:p>
            <a:r>
              <a:rPr lang="vi-VN" sz="900"/>
              <a:t>F</a:t>
            </a:r>
          </a:p>
        </p:txBody>
      </p:sp>
      <p:sp>
        <p:nvSpPr>
          <p:cNvPr id="47" name="TextBox 46">
            <a:extLst>
              <a:ext uri="{FF2B5EF4-FFF2-40B4-BE49-F238E27FC236}">
                <a16:creationId xmlns:a16="http://schemas.microsoft.com/office/drawing/2014/main" id="{96765FB6-365E-4372-B7F7-46AFC853709D}"/>
              </a:ext>
            </a:extLst>
          </p:cNvPr>
          <p:cNvSpPr txBox="1"/>
          <p:nvPr/>
        </p:nvSpPr>
        <p:spPr>
          <a:xfrm>
            <a:off x="4811591" y="3262347"/>
            <a:ext cx="274434" cy="230832"/>
          </a:xfrm>
          <a:prstGeom prst="rect">
            <a:avLst/>
          </a:prstGeom>
          <a:noFill/>
        </p:spPr>
        <p:txBody>
          <a:bodyPr wrap="none" rtlCol="0">
            <a:spAutoFit/>
          </a:bodyPr>
          <a:lstStyle/>
          <a:p>
            <a:r>
              <a:rPr lang="vi-VN" sz="900"/>
              <a:t>G</a:t>
            </a:r>
          </a:p>
        </p:txBody>
      </p:sp>
      <p:sp>
        <p:nvSpPr>
          <p:cNvPr id="48" name="TextBox 47">
            <a:extLst>
              <a:ext uri="{FF2B5EF4-FFF2-40B4-BE49-F238E27FC236}">
                <a16:creationId xmlns:a16="http://schemas.microsoft.com/office/drawing/2014/main" id="{9A683113-8AE5-4465-90EB-50D01A1635AD}"/>
              </a:ext>
            </a:extLst>
          </p:cNvPr>
          <p:cNvSpPr txBox="1"/>
          <p:nvPr/>
        </p:nvSpPr>
        <p:spPr>
          <a:xfrm>
            <a:off x="4014310" y="3589510"/>
            <a:ext cx="268022" cy="230832"/>
          </a:xfrm>
          <a:prstGeom prst="rect">
            <a:avLst/>
          </a:prstGeom>
          <a:noFill/>
        </p:spPr>
        <p:txBody>
          <a:bodyPr wrap="none" rtlCol="0">
            <a:spAutoFit/>
          </a:bodyPr>
          <a:lstStyle/>
          <a:p>
            <a:r>
              <a:rPr lang="vi-VN" sz="900"/>
              <a:t>H</a:t>
            </a:r>
          </a:p>
        </p:txBody>
      </p:sp>
      <p:sp>
        <p:nvSpPr>
          <p:cNvPr id="49" name="TextBox 48">
            <a:extLst>
              <a:ext uri="{FF2B5EF4-FFF2-40B4-BE49-F238E27FC236}">
                <a16:creationId xmlns:a16="http://schemas.microsoft.com/office/drawing/2014/main" id="{38CF039E-251C-497A-9831-8CF3B8A2E062}"/>
              </a:ext>
            </a:extLst>
          </p:cNvPr>
          <p:cNvSpPr txBox="1"/>
          <p:nvPr/>
        </p:nvSpPr>
        <p:spPr>
          <a:xfrm>
            <a:off x="3596862" y="3524285"/>
            <a:ext cx="216726" cy="230832"/>
          </a:xfrm>
          <a:prstGeom prst="rect">
            <a:avLst/>
          </a:prstGeom>
          <a:noFill/>
        </p:spPr>
        <p:txBody>
          <a:bodyPr wrap="none" rtlCol="0">
            <a:spAutoFit/>
          </a:bodyPr>
          <a:lstStyle/>
          <a:p>
            <a:r>
              <a:rPr lang="vi-VN" sz="900"/>
              <a:t>I</a:t>
            </a:r>
          </a:p>
        </p:txBody>
      </p:sp>
      <p:pic>
        <p:nvPicPr>
          <p:cNvPr id="4" name="Picture 3">
            <a:extLst>
              <a:ext uri="{FF2B5EF4-FFF2-40B4-BE49-F238E27FC236}">
                <a16:creationId xmlns:a16="http://schemas.microsoft.com/office/drawing/2014/main" id="{BAD0188B-95CB-42FB-8865-B9D03B6023F3}"/>
              </a:ext>
            </a:extLst>
          </p:cNvPr>
          <p:cNvPicPr>
            <a:picLocks noChangeAspect="1"/>
          </p:cNvPicPr>
          <p:nvPr/>
        </p:nvPicPr>
        <p:blipFill>
          <a:blip r:embed="rId4"/>
          <a:stretch>
            <a:fillRect/>
          </a:stretch>
        </p:blipFill>
        <p:spPr>
          <a:xfrm>
            <a:off x="5921254" y="2717006"/>
            <a:ext cx="2451854" cy="747615"/>
          </a:xfrm>
          <a:prstGeom prst="rect">
            <a:avLst/>
          </a:prstGeom>
        </p:spPr>
      </p:pic>
    </p:spTree>
    <p:extLst>
      <p:ext uri="{BB962C8B-B14F-4D97-AF65-F5344CB8AC3E}">
        <p14:creationId xmlns:p14="http://schemas.microsoft.com/office/powerpoint/2010/main" val="824343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Kiểm</a:t>
            </a:r>
            <a:r>
              <a:rPr lang="en-US" b="1">
                <a:solidFill>
                  <a:schemeClr val="accent1"/>
                </a:solidFill>
              </a:rPr>
              <a:t> </a:t>
            </a:r>
            <a:r>
              <a:rPr lang="en-US" b="1" err="1">
                <a:solidFill>
                  <a:schemeClr val="accent1"/>
                </a:solidFill>
              </a:rPr>
              <a:t>tra</a:t>
            </a:r>
            <a:r>
              <a:rPr lang="en-US" b="1">
                <a:solidFill>
                  <a:schemeClr val="accent1"/>
                </a:solidFill>
              </a:rPr>
              <a:t> </a:t>
            </a:r>
            <a:r>
              <a:rPr lang="en-US" b="1" err="1">
                <a:solidFill>
                  <a:schemeClr val="accent1"/>
                </a:solidFill>
              </a:rPr>
              <a:t>một</a:t>
            </a:r>
            <a:r>
              <a:rPr lang="en-US" b="1">
                <a:solidFill>
                  <a:schemeClr val="accent1"/>
                </a:solidFill>
              </a:rPr>
              <a:t> </a:t>
            </a:r>
            <a:r>
              <a:rPr lang="en-US" b="1" err="1">
                <a:solidFill>
                  <a:schemeClr val="accent1"/>
                </a:solidFill>
              </a:rPr>
              <a:t>điểm</a:t>
            </a:r>
            <a:r>
              <a:rPr lang="en-US" b="1">
                <a:solidFill>
                  <a:schemeClr val="accent1"/>
                </a:solidFill>
              </a:rPr>
              <a:t> </a:t>
            </a:r>
            <a:r>
              <a:rPr lang="en-US" b="1" err="1">
                <a:solidFill>
                  <a:schemeClr val="accent1"/>
                </a:solidFill>
              </a:rPr>
              <a:t>nằm</a:t>
            </a:r>
            <a:r>
              <a:rPr lang="en-US" b="1">
                <a:solidFill>
                  <a:schemeClr val="accent1"/>
                </a:solidFill>
              </a:rPr>
              <a:t> </a:t>
            </a:r>
            <a:r>
              <a:rPr lang="en-US" b="1" err="1">
                <a:solidFill>
                  <a:schemeClr val="accent1"/>
                </a:solidFill>
              </a:rPr>
              <a:t>trong</a:t>
            </a:r>
            <a:r>
              <a:rPr lang="en-US" b="1">
                <a:solidFill>
                  <a:schemeClr val="accent1"/>
                </a:solidFill>
              </a:rPr>
              <a:t> </a:t>
            </a:r>
            <a:r>
              <a:rPr lang="en-US" b="1" err="1">
                <a:solidFill>
                  <a:schemeClr val="accent1"/>
                </a:solidFill>
              </a:rPr>
              <a:t>đa</a:t>
            </a:r>
            <a:r>
              <a:rPr lang="en-US" b="1">
                <a:solidFill>
                  <a:schemeClr val="accent1"/>
                </a:solidFill>
              </a:rPr>
              <a:t> </a:t>
            </a:r>
            <a:r>
              <a:rPr lang="en-US" b="1" err="1">
                <a:solidFill>
                  <a:schemeClr val="accent1"/>
                </a:solidFill>
              </a:rPr>
              <a:t>giác</a:t>
            </a:r>
            <a:r>
              <a:rPr lang="en-US" b="1">
                <a:solidFill>
                  <a:schemeClr val="accent1"/>
                </a:solidFill>
              </a:rPr>
              <a:t>:</a:t>
            </a:r>
            <a:r>
              <a:rPr lang="en"/>
              <a:t>	</a:t>
            </a:r>
            <a:endParaRPr/>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15742" y="1979534"/>
            <a:ext cx="3112515" cy="271894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66947" y="2970357"/>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0B29AD3E-3844-478C-95E6-34A24C313A41}"/>
              </a:ext>
            </a:extLst>
          </p:cNvPr>
          <p:cNvSpPr txBox="1"/>
          <p:nvPr/>
        </p:nvSpPr>
        <p:spPr>
          <a:xfrm>
            <a:off x="831093" y="1847276"/>
            <a:ext cx="7700217" cy="523220"/>
          </a:xfrm>
          <a:prstGeom prst="rect">
            <a:avLst/>
          </a:prstGeom>
          <a:noFill/>
        </p:spPr>
        <p:txBody>
          <a:bodyPr wrap="squar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Viết một đoạn code bằng python (hoặc mã giả). Kiểm tra xem một điểm có nằm trong đa giác hay không?</a:t>
            </a:r>
          </a:p>
        </p:txBody>
      </p:sp>
    </p:spTree>
    <p:extLst>
      <p:ext uri="{BB962C8B-B14F-4D97-AF65-F5344CB8AC3E}">
        <p14:creationId xmlns:p14="http://schemas.microsoft.com/office/powerpoint/2010/main" val="210071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mc:AlternateContent xmlns:mc="http://schemas.openxmlformats.org/markup-compatibility/2006">
        <mc:Choice xmlns:a14="http://schemas.microsoft.com/office/drawing/2010/main" Requires="a14">
          <p:sp>
            <p:nvSpPr>
              <p:cNvPr id="88" name="Google Shape;88;p16"/>
              <p:cNvSpPr txBox="1">
                <a:spLocks noGrp="1"/>
              </p:cNvSpPr>
              <p:nvPr>
                <p:ph type="body" idx="1"/>
              </p:nvPr>
            </p:nvSpPr>
            <p:spPr>
              <a:xfrm>
                <a:off x="311700" y="1266325"/>
                <a:ext cx="5152028"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3.  </a:t>
                </a:r>
                <a:r>
                  <a:rPr lang="en-US" b="1" dirty="0" err="1">
                    <a:solidFill>
                      <a:schemeClr val="accent1"/>
                    </a:solidFill>
                  </a:rPr>
                  <a:t>Kiểm</a:t>
                </a:r>
                <a:r>
                  <a:rPr lang="en-US" b="1" dirty="0">
                    <a:solidFill>
                      <a:schemeClr val="accent1"/>
                    </a:solidFill>
                  </a:rPr>
                  <a:t> </a:t>
                </a:r>
                <a:r>
                  <a:rPr lang="en-US" b="1" dirty="0" err="1">
                    <a:solidFill>
                      <a:schemeClr val="accent1"/>
                    </a:solidFill>
                  </a:rPr>
                  <a:t>tra</a:t>
                </a:r>
                <a:r>
                  <a:rPr lang="en-US" b="1" dirty="0">
                    <a:solidFill>
                      <a:schemeClr val="accent1"/>
                    </a:solidFill>
                  </a:rPr>
                  <a:t> </a:t>
                </a:r>
                <a:r>
                  <a:rPr lang="en-US" b="1" dirty="0" err="1">
                    <a:solidFill>
                      <a:schemeClr val="accent1"/>
                    </a:solidFill>
                  </a:rPr>
                  <a:t>một</a:t>
                </a:r>
                <a:r>
                  <a:rPr lang="en-US" b="1" dirty="0">
                    <a:solidFill>
                      <a:schemeClr val="accent1"/>
                    </a:solidFill>
                  </a:rPr>
                  <a:t> </a:t>
                </a:r>
                <a:r>
                  <a:rPr lang="en-US" b="1" dirty="0" err="1">
                    <a:solidFill>
                      <a:schemeClr val="accent1"/>
                    </a:solidFill>
                  </a:rPr>
                  <a:t>điểm</a:t>
                </a:r>
                <a:r>
                  <a:rPr lang="en-US" b="1" dirty="0">
                    <a:solidFill>
                      <a:schemeClr val="accent1"/>
                    </a:solidFill>
                  </a:rPr>
                  <a:t> </a:t>
                </a:r>
                <a:r>
                  <a:rPr lang="en-US" b="1" dirty="0" err="1">
                    <a:solidFill>
                      <a:schemeClr val="accent1"/>
                    </a:solidFill>
                  </a:rPr>
                  <a:t>nằm</a:t>
                </a:r>
                <a:r>
                  <a:rPr lang="en-US" b="1" dirty="0">
                    <a:solidFill>
                      <a:schemeClr val="accent1"/>
                    </a:solidFill>
                  </a:rPr>
                  <a:t> </a:t>
                </a:r>
                <a:r>
                  <a:rPr lang="en-US" b="1" dirty="0" err="1">
                    <a:solidFill>
                      <a:schemeClr val="accent1"/>
                    </a:solidFill>
                  </a:rPr>
                  <a:t>trong</a:t>
                </a:r>
                <a:r>
                  <a:rPr lang="en-US" b="1" dirty="0">
                    <a:solidFill>
                      <a:schemeClr val="accent1"/>
                    </a:solidFill>
                  </a:rPr>
                  <a:t> </a:t>
                </a:r>
                <a:r>
                  <a:rPr lang="en-US" b="1" dirty="0" err="1">
                    <a:solidFill>
                      <a:schemeClr val="accent1"/>
                    </a:solidFill>
                  </a:rPr>
                  <a:t>đa</a:t>
                </a:r>
                <a:r>
                  <a:rPr lang="en-US" b="1" dirty="0">
                    <a:solidFill>
                      <a:schemeClr val="accent1"/>
                    </a:solidFill>
                  </a:rPr>
                  <a:t> </a:t>
                </a:r>
                <a:r>
                  <a:rPr lang="en-US" b="1" dirty="0" err="1">
                    <a:solidFill>
                      <a:schemeClr val="accent1"/>
                    </a:solidFill>
                  </a:rPr>
                  <a:t>giác</a:t>
                </a:r>
                <a:r>
                  <a:rPr lang="en-US" b="1" dirty="0">
                    <a:solidFill>
                      <a:schemeClr val="accent1"/>
                    </a:solidFill>
                  </a:rPr>
                  <a:t>:</a:t>
                </a:r>
                <a:endParaRPr lang="en-US" dirty="0"/>
              </a:p>
              <a:p>
                <a:pPr marL="114300" indent="0">
                  <a:buClr>
                    <a:schemeClr val="accent1"/>
                  </a:buClr>
                  <a:buNone/>
                </a:pPr>
                <a:r>
                  <a:rPr lang="en-US" i="1" dirty="0"/>
                  <a:t>Dành cho đa giác lồi.</a:t>
                </a:r>
                <a:endParaRPr lang="en-US" dirty="0"/>
              </a:p>
              <a:p>
                <a:pPr lvl="0" algn="l" rtl="0">
                  <a:spcBef>
                    <a:spcPts val="0"/>
                  </a:spcBef>
                  <a:spcAft>
                    <a:spcPts val="0"/>
                  </a:spcAft>
                  <a:buClr>
                    <a:schemeClr val="accent1"/>
                  </a:buClr>
                  <a:buSzPts val="1800"/>
                  <a:buFont typeface="Arial" panose="020B0604020202020204" pitchFamily="34" charset="0"/>
                  <a:buChar char="•"/>
                </a:pPr>
                <a:r>
                  <a:rPr lang="en-US" sz="1400" dirty="0">
                    <a:solidFill>
                      <a:srgbClr val="000000"/>
                    </a:solidFill>
                  </a:rPr>
                  <a:t>Chia đa giác thành các tam giác nhỏ với mỗi tam giác là 2 đỉnh của một cạnh và đỉnh còn lại chính là điểm ta cần kiểm tra.</a:t>
                </a:r>
              </a:p>
              <a:p>
                <a:pPr lvl="0" algn="l" rtl="0">
                  <a:spcBef>
                    <a:spcPts val="0"/>
                  </a:spcBef>
                  <a:spcAft>
                    <a:spcPts val="0"/>
                  </a:spcAft>
                  <a:buClr>
                    <a:schemeClr val="accent1"/>
                  </a:buClr>
                  <a:buSzPts val="1800"/>
                  <a:buFont typeface="Arial" panose="020B0604020202020204" pitchFamily="34" charset="0"/>
                  <a:buChar char="•"/>
                </a:pPr>
                <a:endParaRPr lang="en-US" sz="1400" dirty="0">
                  <a:solidFill>
                    <a:srgbClr val="000000"/>
                  </a:solidFill>
                </a:endParaRPr>
              </a:p>
              <a:p>
                <a:pPr lvl="0" algn="l" rtl="0">
                  <a:spcBef>
                    <a:spcPts val="0"/>
                  </a:spcBef>
                  <a:spcAft>
                    <a:spcPts val="0"/>
                  </a:spcAft>
                  <a:buClr>
                    <a:schemeClr val="accent1"/>
                  </a:buClr>
                  <a:buSzPts val="1800"/>
                  <a:buFont typeface="Arial" panose="020B0604020202020204" pitchFamily="34" charset="0"/>
                  <a:buChar char="•"/>
                </a:pPr>
                <a:r>
                  <a:rPr lang="en-US" sz="1400" dirty="0">
                    <a:solidFill>
                      <a:srgbClr val="000000"/>
                    </a:solidFill>
                  </a:rPr>
                  <a:t>Tính tổng diện tích của các tam giác, nếu tổng diện tích của chúng bằng với diện tích đa giác thì điểm đó sẽ nằm trong đa </a:t>
                </a:r>
                <a:r>
                  <a:rPr lang="en-US" sz="1400" dirty="0" err="1">
                    <a:solidFill>
                      <a:srgbClr val="000000"/>
                    </a:solidFill>
                  </a:rPr>
                  <a:t>giác</a:t>
                </a:r>
                <a:r>
                  <a:rPr lang="en-US" sz="1400" dirty="0">
                    <a:solidFill>
                      <a:srgbClr val="000000"/>
                    </a:solidFill>
                  </a:rPr>
                  <a:t>.</a:t>
                </a:r>
              </a:p>
              <a:p>
                <a:pPr marL="114300" lvl="0" indent="0">
                  <a:buClr>
                    <a:schemeClr val="accent1"/>
                  </a:buClr>
                  <a:buNone/>
                </a:pPr>
                <a:r>
                  <a:rPr lang="en-US" sz="1400" b="1" dirty="0">
                    <a:solidFill>
                      <a:srgbClr val="000000"/>
                    </a:solidFill>
                  </a:rPr>
                  <a:t>=&gt; Độ phức tạp: </a:t>
                </a:r>
                <a14:m>
                  <m:oMath xmlns:m="http://schemas.openxmlformats.org/officeDocument/2006/math">
                    <m:r>
                      <a:rPr lang="en-US" sz="1400" b="1" i="1">
                        <a:solidFill>
                          <a:srgbClr val="000000"/>
                        </a:solidFill>
                        <a:latin typeface="Cambria Math" panose="02040503050406030204" pitchFamily="18" charset="0"/>
                      </a:rPr>
                      <m:t>𝑶</m:t>
                    </m:r>
                    <m:d>
                      <m:dPr>
                        <m:ctrlPr>
                          <a:rPr lang="ar-AE" sz="1400" b="1" i="1">
                            <a:solidFill>
                              <a:srgbClr val="000000"/>
                            </a:solidFill>
                            <a:latin typeface="Cambria Math" panose="02040503050406030204" pitchFamily="18" charset="0"/>
                          </a:rPr>
                        </m:ctrlPr>
                      </m:dPr>
                      <m:e>
                        <m:r>
                          <a:rPr lang="ar-AE" sz="1400" b="1" i="1" smtClean="0">
                            <a:solidFill>
                              <a:srgbClr val="000000"/>
                            </a:solidFill>
                            <a:latin typeface="Cambria Math" panose="02040503050406030204" pitchFamily="18" charset="0"/>
                          </a:rPr>
                          <m:t>𝒏</m:t>
                        </m:r>
                      </m:e>
                    </m:d>
                  </m:oMath>
                </a14:m>
                <a:endParaRPr lang="ar-AE" sz="1400" b="1" dirty="0">
                  <a:solidFill>
                    <a:srgbClr val="000000"/>
                  </a:solidFill>
                </a:endParaRPr>
              </a:p>
              <a:p>
                <a:pPr marL="0" lvl="0" indent="0" algn="l" rtl="0">
                  <a:spcBef>
                    <a:spcPts val="1600"/>
                  </a:spcBef>
                  <a:spcAft>
                    <a:spcPts val="0"/>
                  </a:spcAft>
                  <a:buNone/>
                </a:pPr>
                <a:r>
                  <a:rPr lang="ar-AE" b="1" dirty="0"/>
                  <a:t>	</a:t>
                </a:r>
              </a:p>
              <a:p>
                <a:pPr marL="0" lvl="0" indent="0" algn="l" rtl="0">
                  <a:spcBef>
                    <a:spcPts val="1600"/>
                  </a:spcBef>
                  <a:spcAft>
                    <a:spcPts val="1600"/>
                  </a:spcAft>
                  <a:buNone/>
                </a:pPr>
                <a:r>
                  <a:rPr lang="ar-AE" b="1" dirty="0"/>
                  <a:t> </a:t>
                </a:r>
                <a:endParaRPr b="1" dirty="0"/>
              </a:p>
            </p:txBody>
          </p:sp>
        </mc:Choice>
        <mc:Fallback>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5152028" cy="3302700"/>
              </a:xfrm>
              <a:prstGeom prst="rect">
                <a:avLst/>
              </a:prstGeom>
              <a:blipFill>
                <a:blip r:embed="rId3"/>
                <a:stretch>
                  <a:fillRect l="-1065" r="-592" b="-16421"/>
                </a:stretch>
              </a:blipFill>
            </p:spPr>
            <p:txBody>
              <a:bodyPr/>
              <a:lstStyle/>
              <a:p>
                <a:r>
                  <a:rPr lang="vi-VN">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 name="Straight Connector 4">
            <a:extLst>
              <a:ext uri="{FF2B5EF4-FFF2-40B4-BE49-F238E27FC236}">
                <a16:creationId xmlns:a16="http://schemas.microsoft.com/office/drawing/2014/main" id="{280F4F85-2363-4AC3-B75D-7E363EEA7BB8}"/>
              </a:ext>
            </a:extLst>
          </p:cNvPr>
          <p:cNvCxnSpPr>
            <a:cxnSpLocks/>
            <a:stCxn id="2" idx="0"/>
          </p:cNvCxnSpPr>
          <p:nvPr/>
        </p:nvCxnSpPr>
        <p:spPr>
          <a:xfrm flipH="1" flipV="1">
            <a:off x="6471610" y="2418220"/>
            <a:ext cx="178540" cy="407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0662A-5399-4ABE-9DCB-5A6305D71A18}"/>
              </a:ext>
            </a:extLst>
          </p:cNvPr>
          <p:cNvCxnSpPr>
            <a:cxnSpLocks/>
            <a:endCxn id="2" idx="3"/>
          </p:cNvCxnSpPr>
          <p:nvPr/>
        </p:nvCxnSpPr>
        <p:spPr>
          <a:xfrm flipV="1">
            <a:off x="6263313" y="2865158"/>
            <a:ext cx="367556" cy="23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92BFE-4480-4201-B790-5302C12EFD16}"/>
              </a:ext>
            </a:extLst>
          </p:cNvPr>
          <p:cNvCxnSpPr>
            <a:cxnSpLocks/>
            <a:stCxn id="2" idx="4"/>
          </p:cNvCxnSpPr>
          <p:nvPr/>
        </p:nvCxnSpPr>
        <p:spPr>
          <a:xfrm flipH="1">
            <a:off x="6526550" y="2871853"/>
            <a:ext cx="123600" cy="851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EB6742-2D92-4C3A-B56B-AAE26A1CCA42}"/>
              </a:ext>
            </a:extLst>
          </p:cNvPr>
          <p:cNvCxnSpPr>
            <a:cxnSpLocks/>
          </p:cNvCxnSpPr>
          <p:nvPr/>
        </p:nvCxnSpPr>
        <p:spPr>
          <a:xfrm>
            <a:off x="6657771" y="2871853"/>
            <a:ext cx="632973" cy="1044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571CCC-DF04-4273-A8E9-29F0CCA4908D}"/>
              </a:ext>
            </a:extLst>
          </p:cNvPr>
          <p:cNvCxnSpPr>
            <a:stCxn id="2" idx="5"/>
          </p:cNvCxnSpPr>
          <p:nvPr/>
        </p:nvCxnSpPr>
        <p:spPr>
          <a:xfrm flipV="1">
            <a:off x="6669431" y="2309763"/>
            <a:ext cx="570628" cy="555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5F43C0-AB17-4D96-9491-6A06A242D08C}"/>
              </a:ext>
            </a:extLst>
          </p:cNvPr>
          <p:cNvCxnSpPr>
            <a:cxnSpLocks/>
          </p:cNvCxnSpPr>
          <p:nvPr/>
        </p:nvCxnSpPr>
        <p:spPr>
          <a:xfrm>
            <a:off x="6657771" y="2871853"/>
            <a:ext cx="1498843" cy="669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7EFCEA-BE14-4A88-9A1D-EC12EE67C980}"/>
              </a:ext>
            </a:extLst>
          </p:cNvPr>
          <p:cNvCxnSpPr>
            <a:cxnSpLocks/>
          </p:cNvCxnSpPr>
          <p:nvPr/>
        </p:nvCxnSpPr>
        <p:spPr>
          <a:xfrm flipV="1">
            <a:off x="6650150" y="2649200"/>
            <a:ext cx="1224050" cy="2226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89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
                                            <p:txEl>
                                              <p:pRg st="4" end="4"/>
                                            </p:txEl>
                                          </p:spTgt>
                                        </p:tgtEl>
                                        <p:attrNameLst>
                                          <p:attrName>style.visibility</p:attrName>
                                        </p:attrNameLst>
                                      </p:cBhvr>
                                      <p:to>
                                        <p:strVal val="visible"/>
                                      </p:to>
                                    </p:set>
                                    <p:animEffect transition="in" filter="fade">
                                      <p:cBhvr>
                                        <p:cTn id="22" dur="500"/>
                                        <p:tgtEl>
                                          <p:spTgt spid="8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8">
                                            <p:txEl>
                                              <p:pRg st="5" end="5"/>
                                            </p:txEl>
                                          </p:spTgt>
                                        </p:tgtEl>
                                        <p:attrNameLst>
                                          <p:attrName>style.visibility</p:attrName>
                                        </p:attrNameLst>
                                      </p:cBhvr>
                                      <p:to>
                                        <p:strVal val="visible"/>
                                      </p:to>
                                    </p:set>
                                    <p:animEffect transition="in" filter="fade">
                                      <p:cBhvr>
                                        <p:cTn id="27" dur="500"/>
                                        <p:tgtEl>
                                          <p:spTgt spid="8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8">
                                            <p:txEl>
                                              <p:pRg st="6" end="6"/>
                                            </p:txEl>
                                          </p:spTgt>
                                        </p:tgtEl>
                                        <p:attrNameLst>
                                          <p:attrName>style.visibility</p:attrName>
                                        </p:attrNameLst>
                                      </p:cBhvr>
                                      <p:to>
                                        <p:strVal val="visible"/>
                                      </p:to>
                                    </p:set>
                                    <p:animEffect transition="in" filter="fade">
                                      <p:cBhvr>
                                        <p:cTn id="32" dur="500"/>
                                        <p:tgtEl>
                                          <p:spTgt spid="8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8">
                                            <p:txEl>
                                              <p:pRg st="7" end="7"/>
                                            </p:txEl>
                                          </p:spTgt>
                                        </p:tgtEl>
                                        <p:attrNameLst>
                                          <p:attrName>style.visibility</p:attrName>
                                        </p:attrNameLst>
                                      </p:cBhvr>
                                      <p:to>
                                        <p:strVal val="visible"/>
                                      </p:to>
                                    </p:set>
                                    <p:animEffect transition="in" filter="fade">
                                      <p:cBhvr>
                                        <p:cTn id="37" dur="500"/>
                                        <p:tgtEl>
                                          <p:spTgt spid="88">
                                            <p:txEl>
                                              <p:pRg st="7" end="7"/>
                                            </p:txEl>
                                          </p:spTgt>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par>
                                <p:cTn id="54" presetID="22" presetClass="entr" presetSubtype="4"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0"/>
        <p:cNvGrpSpPr/>
        <p:nvPr/>
      </p:nvGrpSpPr>
      <p:grpSpPr>
        <a:xfrm>
          <a:off x="0" y="0"/>
          <a:ext cx="0" cy="0"/>
          <a:chOff x="0" y="0"/>
          <a:chExt cx="0" cy="0"/>
        </a:xfrm>
      </p:grpSpPr>
      <p:pic>
        <p:nvPicPr>
          <p:cNvPr id="3086" name="Picture 14" descr="1,281 BEST Podium 1 2 3 IMAGES, STOCK PHOTOS &amp;amp; VECTORS | Adobe Stock">
            <a:extLst>
              <a:ext uri="{FF2B5EF4-FFF2-40B4-BE49-F238E27FC236}">
                <a16:creationId xmlns:a16="http://schemas.microsoft.com/office/drawing/2014/main" id="{67E98A4E-88DB-46C7-BB9F-305F1DA5C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2" y="938273"/>
            <a:ext cx="5362575"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id="{DC6848F2-FF0E-4B46-B75B-CA6CBA2976AE}"/>
              </a:ext>
            </a:extLst>
          </p:cNvPr>
          <p:cNvSpPr txBox="1"/>
          <p:nvPr/>
        </p:nvSpPr>
        <p:spPr>
          <a:xfrm>
            <a:off x="5737576" y="2674743"/>
            <a:ext cx="868101" cy="461665"/>
          </a:xfrm>
          <a:prstGeom prst="rect">
            <a:avLst/>
          </a:prstGeom>
          <a:noFill/>
        </p:spPr>
        <p:txBody>
          <a:bodyPr wrap="square" rtlCol="0">
            <a:spAutoFit/>
          </a:bodyPr>
          <a:lstStyle/>
          <a:p>
            <a:r>
              <a:rPr lang="en-US" sz="2400" b="1">
                <a:solidFill>
                  <a:schemeClr val="accent5"/>
                </a:solidFill>
              </a:rPr>
              <a:t>40k</a:t>
            </a:r>
          </a:p>
        </p:txBody>
      </p:sp>
      <p:sp>
        <p:nvSpPr>
          <p:cNvPr id="20" name="Hộp Văn bản 19">
            <a:extLst>
              <a:ext uri="{FF2B5EF4-FFF2-40B4-BE49-F238E27FC236}">
                <a16:creationId xmlns:a16="http://schemas.microsoft.com/office/drawing/2014/main" id="{52AA27CF-0670-4EE7-8E86-3345F2371A21}"/>
              </a:ext>
            </a:extLst>
          </p:cNvPr>
          <p:cNvSpPr txBox="1"/>
          <p:nvPr/>
        </p:nvSpPr>
        <p:spPr>
          <a:xfrm>
            <a:off x="2733554" y="2571750"/>
            <a:ext cx="868101" cy="492443"/>
          </a:xfrm>
          <a:prstGeom prst="rect">
            <a:avLst/>
          </a:prstGeom>
          <a:noFill/>
        </p:spPr>
        <p:txBody>
          <a:bodyPr wrap="square" rtlCol="0">
            <a:spAutoFit/>
          </a:bodyPr>
          <a:lstStyle/>
          <a:p>
            <a:r>
              <a:rPr lang="en-US" sz="2600" b="1">
                <a:solidFill>
                  <a:schemeClr val="accent5"/>
                </a:solidFill>
              </a:rPr>
              <a:t>60k</a:t>
            </a:r>
          </a:p>
        </p:txBody>
      </p:sp>
      <p:sp>
        <p:nvSpPr>
          <p:cNvPr id="21" name="Hộp Văn bản 20">
            <a:extLst>
              <a:ext uri="{FF2B5EF4-FFF2-40B4-BE49-F238E27FC236}">
                <a16:creationId xmlns:a16="http://schemas.microsoft.com/office/drawing/2014/main" id="{12DAE58D-43BA-4137-BC8E-A29C94F73616}"/>
              </a:ext>
            </a:extLst>
          </p:cNvPr>
          <p:cNvSpPr txBox="1"/>
          <p:nvPr/>
        </p:nvSpPr>
        <p:spPr>
          <a:xfrm>
            <a:off x="4054031" y="2351578"/>
            <a:ext cx="1035936" cy="553998"/>
          </a:xfrm>
          <a:prstGeom prst="rect">
            <a:avLst/>
          </a:prstGeom>
          <a:noFill/>
        </p:spPr>
        <p:txBody>
          <a:bodyPr wrap="square" rtlCol="0">
            <a:spAutoFit/>
          </a:bodyPr>
          <a:lstStyle/>
          <a:p>
            <a:r>
              <a:rPr lang="en-US" sz="3000" b="1">
                <a:solidFill>
                  <a:schemeClr val="accent5"/>
                </a:solidFill>
              </a:rPr>
              <a:t>100k</a:t>
            </a:r>
          </a:p>
        </p:txBody>
      </p:sp>
      <p:sp>
        <p:nvSpPr>
          <p:cNvPr id="6" name="Google Shape;1868;p38">
            <a:extLst>
              <a:ext uri="{FF2B5EF4-FFF2-40B4-BE49-F238E27FC236}">
                <a16:creationId xmlns:a16="http://schemas.microsoft.com/office/drawing/2014/main" id="{32935C58-06C7-4450-9835-6A6BC579367F}"/>
              </a:ext>
            </a:extLst>
          </p:cNvPr>
          <p:cNvSpPr txBox="1">
            <a:spLocks/>
          </p:cNvSpPr>
          <p:nvPr/>
        </p:nvSpPr>
        <p:spPr>
          <a:xfrm>
            <a:off x="719999" y="453473"/>
            <a:ext cx="77040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500" b="1">
                <a:latin typeface="Open Sans" panose="020B0606030504020204" pitchFamily="34" charset="0"/>
                <a:ea typeface="Open Sans" panose="020B0606030504020204" pitchFamily="34" charset="0"/>
                <a:cs typeface="Open Sans" panose="020B0606030504020204" pitchFamily="34" charset="0"/>
              </a:rPr>
              <a:t>PRIZE POOL</a:t>
            </a:r>
          </a:p>
        </p:txBody>
      </p:sp>
    </p:spTree>
    <p:extLst>
      <p:ext uri="{BB962C8B-B14F-4D97-AF65-F5344CB8AC3E}">
        <p14:creationId xmlns:p14="http://schemas.microsoft.com/office/powerpoint/2010/main" val="32025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5" name="Straight Connector 4">
            <a:extLst>
              <a:ext uri="{FF2B5EF4-FFF2-40B4-BE49-F238E27FC236}">
                <a16:creationId xmlns:a16="http://schemas.microsoft.com/office/drawing/2014/main" id="{280F4F85-2363-4AC3-B75D-7E363EEA7BB8}"/>
              </a:ext>
            </a:extLst>
          </p:cNvPr>
          <p:cNvCxnSpPr>
            <a:cxnSpLocks/>
            <a:stCxn id="2" idx="0"/>
          </p:cNvCxnSpPr>
          <p:nvPr/>
        </p:nvCxnSpPr>
        <p:spPr>
          <a:xfrm flipH="1" flipV="1">
            <a:off x="6471610" y="2418220"/>
            <a:ext cx="178540" cy="407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0662A-5399-4ABE-9DCB-5A6305D71A18}"/>
              </a:ext>
            </a:extLst>
          </p:cNvPr>
          <p:cNvCxnSpPr>
            <a:cxnSpLocks/>
            <a:endCxn id="2" idx="3"/>
          </p:cNvCxnSpPr>
          <p:nvPr/>
        </p:nvCxnSpPr>
        <p:spPr>
          <a:xfrm flipV="1">
            <a:off x="6263313" y="2865158"/>
            <a:ext cx="367556" cy="234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92BFE-4480-4201-B790-5302C12EFD16}"/>
              </a:ext>
            </a:extLst>
          </p:cNvPr>
          <p:cNvCxnSpPr>
            <a:cxnSpLocks/>
            <a:stCxn id="2" idx="4"/>
          </p:cNvCxnSpPr>
          <p:nvPr/>
        </p:nvCxnSpPr>
        <p:spPr>
          <a:xfrm flipH="1">
            <a:off x="6526550" y="2871853"/>
            <a:ext cx="123600" cy="851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EB6742-2D92-4C3A-B56B-AAE26A1CCA42}"/>
              </a:ext>
            </a:extLst>
          </p:cNvPr>
          <p:cNvCxnSpPr>
            <a:cxnSpLocks/>
          </p:cNvCxnSpPr>
          <p:nvPr/>
        </p:nvCxnSpPr>
        <p:spPr>
          <a:xfrm>
            <a:off x="6657771" y="2871853"/>
            <a:ext cx="632973" cy="1044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571CCC-DF04-4273-A8E9-29F0CCA4908D}"/>
              </a:ext>
            </a:extLst>
          </p:cNvPr>
          <p:cNvCxnSpPr>
            <a:stCxn id="2" idx="5"/>
          </p:cNvCxnSpPr>
          <p:nvPr/>
        </p:nvCxnSpPr>
        <p:spPr>
          <a:xfrm flipV="1">
            <a:off x="6669431" y="2309763"/>
            <a:ext cx="570628" cy="555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5F43C0-AB17-4D96-9491-6A06A242D08C}"/>
              </a:ext>
            </a:extLst>
          </p:cNvPr>
          <p:cNvCxnSpPr>
            <a:cxnSpLocks/>
          </p:cNvCxnSpPr>
          <p:nvPr/>
        </p:nvCxnSpPr>
        <p:spPr>
          <a:xfrm>
            <a:off x="6657771" y="2871853"/>
            <a:ext cx="1498843" cy="669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7EFCEA-BE14-4A88-9A1D-EC12EE67C980}"/>
              </a:ext>
            </a:extLst>
          </p:cNvPr>
          <p:cNvCxnSpPr>
            <a:cxnSpLocks/>
          </p:cNvCxnSpPr>
          <p:nvPr/>
        </p:nvCxnSpPr>
        <p:spPr>
          <a:xfrm flipV="1">
            <a:off x="6650150" y="2649200"/>
            <a:ext cx="1224050" cy="22265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5">
            <a:extLst>
              <a:ext uri="{FF2B5EF4-FFF2-40B4-BE49-F238E27FC236}">
                <a16:creationId xmlns:a16="http://schemas.microsoft.com/office/drawing/2014/main" id="{C3EC6AE0-3FF9-4F05-B582-8703F67F7E58}"/>
              </a:ext>
            </a:extLst>
          </p:cNvPr>
          <p:cNvSpPr>
            <a:spLocks noChangeArrowheads="1"/>
          </p:cNvSpPr>
          <p:nvPr/>
        </p:nvSpPr>
        <p:spPr bwMode="auto">
          <a:xfrm>
            <a:off x="177695" y="2635930"/>
            <a:ext cx="5993529" cy="8156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def</a:t>
            </a:r>
            <a:r>
              <a:rPr kumimoji="0" lang="vi-VN" altLang="vi-VN" sz="1000" b="0" i="0" u="none" strike="noStrike" cap="none" normalizeH="0" baseline="0">
                <a:ln>
                  <a:noFill/>
                </a:ln>
                <a:solidFill>
                  <a:srgbClr val="212529"/>
                </a:solidFill>
                <a:effectLst/>
                <a:latin typeface="Courier New" panose="02070309020205020404" pitchFamily="49" charset="0"/>
              </a:rPr>
              <a:t> checkPointInConvex</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vi-VN" altLang="vi-VN" sz="1000">
                <a:solidFill>
                  <a:srgbClr val="212529"/>
                </a:solidFill>
                <a:latin typeface="Courier New" panose="02070309020205020404" pitchFamily="49" charset="0"/>
              </a:rPr>
              <a:t>    </a:t>
            </a:r>
            <a:r>
              <a:rPr kumimoji="0" lang="vi-VN" altLang="vi-VN" sz="1000" b="0" i="0" u="none" strike="noStrike" cap="none" normalizeH="0" baseline="0">
                <a:ln>
                  <a:noFill/>
                </a:ln>
                <a:solidFill>
                  <a:srgbClr val="212529"/>
                </a:solidFill>
                <a:effectLst/>
                <a:latin typeface="Courier New" panose="02070309020205020404" pitchFamily="49" charset="0"/>
              </a:rPr>
              <a:t>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FF4500"/>
                </a:solidFill>
                <a:effectLst/>
                <a:latin typeface="Courier New" panose="02070309020205020404" pitchFamily="49" charset="0"/>
              </a:rPr>
              <a:t>0.0</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    for</a:t>
            </a:r>
            <a:r>
              <a:rPr kumimoji="0" lang="vi-VN" altLang="vi-VN" sz="1000" b="0" i="0" u="none" strike="noStrike" cap="none" normalizeH="0" baseline="0">
                <a:ln>
                  <a:noFill/>
                </a:ln>
                <a:solidFill>
                  <a:srgbClr val="212529"/>
                </a:solidFill>
                <a:effectLst/>
                <a:latin typeface="Courier New" panose="02070309020205020404" pitchFamily="49" charset="0"/>
              </a:rPr>
              <a:t> i </a:t>
            </a:r>
            <a:r>
              <a:rPr kumimoji="0" lang="vi-VN" altLang="vi-VN" sz="1000" b="1" i="0" u="none" strike="noStrike" cap="none" normalizeH="0" baseline="0">
                <a:ln>
                  <a:noFill/>
                </a:ln>
                <a:solidFill>
                  <a:srgbClr val="FF7700"/>
                </a:solidFill>
                <a:effectLst/>
                <a:latin typeface="Courier New" panose="02070309020205020404" pitchFamily="49" charset="0"/>
              </a:rPr>
              <a:t>in</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008000"/>
                </a:solidFill>
                <a:effectLst/>
                <a:latin typeface="Courier New" panose="02070309020205020404" pitchFamily="49" charset="0"/>
              </a:rPr>
              <a:t>range</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008000"/>
                </a:solidFill>
                <a:effectLst/>
                <a:latin typeface="Courier New" panose="02070309020205020404" pitchFamily="49" charset="0"/>
              </a:rPr>
              <a:t>len</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0" i="0" u="none" strike="noStrike" cap="none" normalizeH="0" baseline="0">
                <a:ln>
                  <a:noFill/>
                </a:ln>
                <a:solidFill>
                  <a:srgbClr val="212529"/>
                </a:solidFill>
                <a:effectLst/>
                <a:latin typeface="Courier New" panose="02070309020205020404" pitchFamily="49" charset="0"/>
              </a:rPr>
              <a:t>        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getTriangleArea</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i - </a:t>
            </a:r>
            <a:r>
              <a:rPr kumimoji="0" lang="vi-VN" altLang="vi-VN" sz="1000" b="0" i="0" u="none" strike="noStrike" cap="none" normalizeH="0" baseline="0">
                <a:ln>
                  <a:noFill/>
                </a:ln>
                <a:solidFill>
                  <a:srgbClr val="FF4500"/>
                </a:solidFill>
                <a:effectLst/>
                <a:latin typeface="Courier New" panose="02070309020205020404" pitchFamily="49" charset="0"/>
              </a:rPr>
              <a:t>1</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Points</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i</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1000" b="1" i="0" u="none" strike="noStrike" cap="none" normalizeH="0" baseline="0">
                <a:ln>
                  <a:noFill/>
                </a:ln>
                <a:solidFill>
                  <a:srgbClr val="FF7700"/>
                </a:solidFill>
                <a:effectLst/>
                <a:latin typeface="Courier New" panose="02070309020205020404" pitchFamily="49" charset="0"/>
              </a:rPr>
              <a:t>    return</a:t>
            </a:r>
            <a:r>
              <a:rPr kumimoji="0" lang="vi-VN" altLang="vi-VN" sz="1000" b="0" i="0" u="none" strike="noStrike" cap="none" normalizeH="0" baseline="0">
                <a:ln>
                  <a:noFill/>
                </a:ln>
                <a:solidFill>
                  <a:srgbClr val="212529"/>
                </a:solidFill>
                <a:effectLst/>
                <a:latin typeface="Courier New" panose="02070309020205020404" pitchFamily="49" charset="0"/>
              </a:rPr>
              <a:t> </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TriangleSum </a:t>
            </a:r>
            <a:r>
              <a:rPr kumimoji="0" lang="vi-VN" altLang="vi-VN" sz="1000" b="0" i="0" u="none" strike="noStrike" cap="none" normalizeH="0" baseline="0">
                <a:ln>
                  <a:noFill/>
                </a:ln>
                <a:solidFill>
                  <a:srgbClr val="66CC66"/>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 getPolygonArea</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1000" b="0" i="0" u="none" strike="noStrike" cap="none" normalizeH="0" baseline="0">
                <a:ln>
                  <a:noFill/>
                </a:ln>
                <a:solidFill>
                  <a:srgbClr val="212529"/>
                </a:solidFill>
                <a:effectLst/>
                <a:latin typeface="Courier New" panose="02070309020205020404" pitchFamily="49" charset="0"/>
              </a:rPr>
              <a:t>PointsList</a:t>
            </a:r>
            <a:r>
              <a:rPr kumimoji="0" lang="vi-VN" altLang="vi-VN" sz="1000" b="0" i="0" u="none" strike="noStrike" cap="none" normalizeH="0" baseline="0">
                <a:ln>
                  <a:noFill/>
                </a:ln>
                <a:solidFill>
                  <a:srgbClr val="000000"/>
                </a:solidFill>
                <a:effectLst/>
                <a:latin typeface="Courier New" panose="02070309020205020404" pitchFamily="49" charset="0"/>
              </a:rPr>
              <a:t>))</a:t>
            </a:r>
            <a:r>
              <a:rPr kumimoji="0" lang="vi-VN" altLang="vi-VN" sz="600" b="0" i="0" u="none" strike="noStrike" cap="none" normalizeH="0" baseline="0">
                <a:ln>
                  <a:noFill/>
                </a:ln>
                <a:solidFill>
                  <a:schemeClr val="tx1"/>
                </a:solidFill>
                <a:effectLst/>
              </a:rPr>
              <a:t> </a:t>
            </a: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9451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mc:AlternateContent xmlns:mc="http://schemas.openxmlformats.org/markup-compatibility/2006">
        <mc:Choice xmlns:a14="http://schemas.microsoft.com/office/drawing/2010/main" Requires="a14">
          <p:sp>
            <p:nvSpPr>
              <p:cNvPr id="23" name="Google Shape;88;p16">
                <a:extLst>
                  <a:ext uri="{FF2B5EF4-FFF2-40B4-BE49-F238E27FC236}">
                    <a16:creationId xmlns:a16="http://schemas.microsoft.com/office/drawing/2014/main" id="{B890D00E-2D7D-4E81-94E9-18EB58524A06}"/>
                  </a:ext>
                </a:extLst>
              </p:cNvPr>
              <p:cNvSpPr txBox="1">
                <a:spLocks noGrp="1"/>
              </p:cNvSpPr>
              <p:nvPr>
                <p:ph type="body" idx="1"/>
              </p:nvPr>
            </p:nvSpPr>
            <p:spPr>
              <a:xfrm>
                <a:off x="311699" y="1266325"/>
                <a:ext cx="5951613"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vi-VN" b="1" dirty="0">
                    <a:solidFill>
                      <a:schemeClr val="accent1"/>
                    </a:solidFill>
                  </a:rPr>
                  <a:t>3.  </a:t>
                </a:r>
                <a:r>
                  <a:rPr lang="vi-VN" b="1" dirty="0" err="1">
                    <a:solidFill>
                      <a:schemeClr val="accent1"/>
                    </a:solidFill>
                  </a:rPr>
                  <a:t>Kiểm</a:t>
                </a:r>
                <a:r>
                  <a:rPr lang="vi-VN" b="1" dirty="0">
                    <a:solidFill>
                      <a:schemeClr val="accent1"/>
                    </a:solidFill>
                  </a:rPr>
                  <a:t> </a:t>
                </a:r>
                <a:r>
                  <a:rPr lang="vi-VN" b="1" dirty="0" err="1">
                    <a:solidFill>
                      <a:schemeClr val="accent1"/>
                    </a:solidFill>
                  </a:rPr>
                  <a:t>tra</a:t>
                </a:r>
                <a:r>
                  <a:rPr lang="vi-VN" b="1" dirty="0">
                    <a:solidFill>
                      <a:schemeClr val="accent1"/>
                    </a:solidFill>
                  </a:rPr>
                  <a:t> </a:t>
                </a:r>
                <a:r>
                  <a:rPr lang="vi-VN" b="1" dirty="0" err="1">
                    <a:solidFill>
                      <a:schemeClr val="accent1"/>
                    </a:solidFill>
                  </a:rPr>
                  <a:t>một</a:t>
                </a:r>
                <a:r>
                  <a:rPr lang="vi-VN" b="1" dirty="0">
                    <a:solidFill>
                      <a:schemeClr val="accent1"/>
                    </a:solidFill>
                  </a:rPr>
                  <a:t> </a:t>
                </a:r>
                <a:r>
                  <a:rPr lang="vi-VN" b="1" dirty="0" err="1">
                    <a:solidFill>
                      <a:schemeClr val="accent1"/>
                    </a:solidFill>
                  </a:rPr>
                  <a:t>điểm</a:t>
                </a:r>
                <a:r>
                  <a:rPr lang="vi-VN" b="1" dirty="0">
                    <a:solidFill>
                      <a:schemeClr val="accent1"/>
                    </a:solidFill>
                  </a:rPr>
                  <a:t> </a:t>
                </a:r>
                <a:r>
                  <a:rPr lang="vi-VN" b="1" dirty="0" err="1">
                    <a:solidFill>
                      <a:schemeClr val="accent1"/>
                    </a:solidFill>
                  </a:rPr>
                  <a:t>nằm</a:t>
                </a:r>
                <a:r>
                  <a:rPr lang="vi-VN" b="1" dirty="0">
                    <a:solidFill>
                      <a:schemeClr val="accent1"/>
                    </a:solidFill>
                  </a:rPr>
                  <a:t> </a:t>
                </a:r>
                <a:r>
                  <a:rPr lang="vi-VN" b="1" dirty="0" err="1">
                    <a:solidFill>
                      <a:schemeClr val="accent1"/>
                    </a:solidFill>
                  </a:rPr>
                  <a:t>trong</a:t>
                </a:r>
                <a:r>
                  <a:rPr lang="vi-VN" b="1" dirty="0">
                    <a:solidFill>
                      <a:schemeClr val="accent1"/>
                    </a:solidFill>
                  </a:rPr>
                  <a:t> </a:t>
                </a:r>
                <a:r>
                  <a:rPr lang="vi-VN" b="1" dirty="0" err="1">
                    <a:solidFill>
                      <a:schemeClr val="accent1"/>
                    </a:solidFill>
                  </a:rPr>
                  <a:t>đa</a:t>
                </a:r>
                <a:r>
                  <a:rPr lang="vi-VN" b="1" dirty="0">
                    <a:solidFill>
                      <a:schemeClr val="accent1"/>
                    </a:solidFill>
                  </a:rPr>
                  <a:t> </a:t>
                </a:r>
                <a:r>
                  <a:rPr lang="vi-VN" b="1" dirty="0" err="1">
                    <a:solidFill>
                      <a:schemeClr val="accent1"/>
                    </a:solidFill>
                  </a:rPr>
                  <a:t>giác</a:t>
                </a:r>
                <a:r>
                  <a:rPr lang="vi-VN" b="1" dirty="0">
                    <a:solidFill>
                      <a:schemeClr val="accent1"/>
                    </a:solidFill>
                  </a:rPr>
                  <a:t>:</a:t>
                </a:r>
                <a:endParaRPr lang="vi-VN" dirty="0"/>
              </a:p>
              <a:p>
                <a:pPr marL="114300" lvl="0" indent="0" algn="l" rtl="0">
                  <a:spcBef>
                    <a:spcPts val="0"/>
                  </a:spcBef>
                  <a:spcAft>
                    <a:spcPts val="0"/>
                  </a:spcAft>
                  <a:buClr>
                    <a:schemeClr val="accent1"/>
                  </a:buClr>
                  <a:buSzPts val="1800"/>
                  <a:buNone/>
                </a:pPr>
                <a:r>
                  <a:rPr lang="vi-VN" i="1" dirty="0"/>
                  <a:t>Dành cho đa giác lồi.</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Xác định điểm trái dưới của đa giác (trái nhất của thấp nhất).</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Tìm kiếm nhị phân điểm i sao cho điểm i và điểm liền kề nó tạo thành 1 góc tọa độ cực kẹp góc tọa độ cực được tạo bởi điểm cần xét.</a:t>
                </a:r>
              </a:p>
              <a:p>
                <a:pPr lvl="0" algn="l" rtl="0">
                  <a:spcBef>
                    <a:spcPts val="0"/>
                  </a:spcBef>
                  <a:spcAft>
                    <a:spcPts val="0"/>
                  </a:spcAft>
                  <a:buClr>
                    <a:schemeClr val="accent1"/>
                  </a:buClr>
                  <a:buSzPts val="1800"/>
                  <a:buFont typeface="Arial" panose="020B0604020202020204" pitchFamily="34" charset="0"/>
                  <a:buChar char="•"/>
                </a:pPr>
                <a:r>
                  <a:rPr lang="vi-VN" sz="1400" dirty="0">
                    <a:solidFill>
                      <a:srgbClr val="000000"/>
                    </a:solidFill>
                  </a:rPr>
                  <a:t>Nếu 3 điểm i, i + 1 và điểm cần xét có thứ tự theo chiều kim đồng hồ thì điểm cần xét nằm trong đa giác, ngược lại thì không.</a:t>
                </a:r>
              </a:p>
              <a:p>
                <a:pPr marL="114300" lvl="0" indent="0" algn="l" rtl="0">
                  <a:spcBef>
                    <a:spcPts val="0"/>
                  </a:spcBef>
                  <a:spcAft>
                    <a:spcPts val="0"/>
                  </a:spcAft>
                  <a:buClr>
                    <a:schemeClr val="accent1"/>
                  </a:buClr>
                  <a:buSzPts val="1800"/>
                  <a:buNone/>
                </a:pPr>
                <a:r>
                  <a:rPr lang="vi-VN" sz="1400" b="1" dirty="0">
                    <a:solidFill>
                      <a:srgbClr val="000000"/>
                    </a:solidFill>
                  </a:rPr>
                  <a:t>=&gt; Độ phức tạp: </a:t>
                </a:r>
                <a14:m>
                  <m:oMath xmlns:m="http://schemas.openxmlformats.org/officeDocument/2006/math">
                    <m:r>
                      <a:rPr lang="vi-VN" sz="1400" b="1" i="1" smtClean="0">
                        <a:solidFill>
                          <a:srgbClr val="000000"/>
                        </a:solidFill>
                        <a:latin typeface="Cambria Math" panose="02040503050406030204" pitchFamily="18" charset="0"/>
                      </a:rPr>
                      <m:t>𝑶</m:t>
                    </m:r>
                    <m:d>
                      <m:dPr>
                        <m:ctrlPr>
                          <a:rPr lang="vi-VN" sz="1400" b="1" i="1" smtClean="0">
                            <a:solidFill>
                              <a:srgbClr val="000000"/>
                            </a:solidFill>
                            <a:latin typeface="Cambria Math" panose="02040503050406030204" pitchFamily="18" charset="0"/>
                          </a:rPr>
                        </m:ctrlPr>
                      </m:dPr>
                      <m:e>
                        <m:func>
                          <m:funcPr>
                            <m:ctrlPr>
                              <a:rPr lang="vi-VN" sz="1400" b="1" i="1" smtClean="0">
                                <a:solidFill>
                                  <a:srgbClr val="000000"/>
                                </a:solidFill>
                                <a:latin typeface="Cambria Math" panose="02040503050406030204" pitchFamily="18" charset="0"/>
                              </a:rPr>
                            </m:ctrlPr>
                          </m:funcPr>
                          <m:fName>
                            <m:sSub>
                              <m:sSubPr>
                                <m:ctrlPr>
                                  <a:rPr lang="vi-VN" sz="1400" b="1" i="1" smtClean="0">
                                    <a:solidFill>
                                      <a:srgbClr val="000000"/>
                                    </a:solidFill>
                                    <a:latin typeface="Cambria Math" panose="02040503050406030204" pitchFamily="18" charset="0"/>
                                  </a:rPr>
                                </m:ctrlPr>
                              </m:sSubPr>
                              <m:e>
                                <m:r>
                                  <a:rPr lang="vi-VN" sz="1400" b="1" i="1" smtClean="0">
                                    <a:solidFill>
                                      <a:srgbClr val="000000"/>
                                    </a:solidFill>
                                    <a:latin typeface="Cambria Math" panose="02040503050406030204" pitchFamily="18" charset="0"/>
                                  </a:rPr>
                                  <m:t>𝒍𝒐𝒈</m:t>
                                </m:r>
                              </m:e>
                              <m:sub>
                                <m:r>
                                  <a:rPr lang="vi-VN" sz="1400" b="1" i="1" smtClean="0">
                                    <a:solidFill>
                                      <a:srgbClr val="000000"/>
                                    </a:solidFill>
                                    <a:latin typeface="Cambria Math" panose="02040503050406030204" pitchFamily="18" charset="0"/>
                                  </a:rPr>
                                  <m:t>𝟐</m:t>
                                </m:r>
                              </m:sub>
                            </m:sSub>
                          </m:fName>
                          <m:e>
                            <m:r>
                              <a:rPr lang="vi-VN" sz="1400" b="1" i="1" smtClean="0">
                                <a:solidFill>
                                  <a:srgbClr val="000000"/>
                                </a:solidFill>
                                <a:latin typeface="Cambria Math" panose="02040503050406030204" pitchFamily="18" charset="0"/>
                              </a:rPr>
                              <m:t>𝒏</m:t>
                            </m:r>
                          </m:e>
                        </m:func>
                      </m:e>
                    </m:d>
                  </m:oMath>
                </a14:m>
                <a:r>
                  <a:rPr lang="ar-AE" b="1" dirty="0"/>
                  <a:t>	</a:t>
                </a:r>
              </a:p>
              <a:p>
                <a:pPr marL="0" lvl="0" indent="0" algn="l" rtl="0">
                  <a:spcBef>
                    <a:spcPts val="1600"/>
                  </a:spcBef>
                  <a:spcAft>
                    <a:spcPts val="1600"/>
                  </a:spcAft>
                  <a:buNone/>
                </a:pPr>
                <a:r>
                  <a:rPr lang="ar-AE" b="1" dirty="0"/>
                  <a:t> </a:t>
                </a:r>
                <a:endParaRPr b="1" dirty="0"/>
              </a:p>
            </p:txBody>
          </p:sp>
        </mc:Choice>
        <mc:Fallback>
          <p:sp>
            <p:nvSpPr>
              <p:cNvPr id="23" name="Google Shape;88;p16">
                <a:extLst>
                  <a:ext uri="{FF2B5EF4-FFF2-40B4-BE49-F238E27FC236}">
                    <a16:creationId xmlns:a16="http://schemas.microsoft.com/office/drawing/2014/main" id="{B890D00E-2D7D-4E81-94E9-18EB58524A06}"/>
                  </a:ext>
                </a:extLst>
              </p:cNvPr>
              <p:cNvSpPr txBox="1">
                <a:spLocks noGrp="1" noRot="1" noChangeAspect="1" noMove="1" noResize="1" noEditPoints="1" noAdjustHandles="1" noChangeArrowheads="1" noChangeShapeType="1" noTextEdit="1"/>
              </p:cNvSpPr>
              <p:nvPr>
                <p:ph type="body" idx="1"/>
              </p:nvPr>
            </p:nvSpPr>
            <p:spPr>
              <a:xfrm>
                <a:off x="311699" y="1266325"/>
                <a:ext cx="5951613" cy="3302700"/>
              </a:xfrm>
              <a:prstGeom prst="rect">
                <a:avLst/>
              </a:prstGeom>
              <a:blipFill>
                <a:blip r:embed="rId5"/>
                <a:stretch>
                  <a:fillRect l="-922" r="-307"/>
                </a:stretch>
              </a:blipFill>
            </p:spPr>
            <p:txBody>
              <a:bodyPr/>
              <a:lstStyle/>
              <a:p>
                <a:r>
                  <a:rPr lang="vi-VN">
                    <a:noFill/>
                  </a:rPr>
                  <a:t> </a:t>
                </a:r>
              </a:p>
            </p:txBody>
          </p:sp>
        </mc:Fallback>
      </mc:AlternateContent>
    </p:spTree>
    <p:extLst>
      <p:ext uri="{BB962C8B-B14F-4D97-AF65-F5344CB8AC3E}">
        <p14:creationId xmlns:p14="http://schemas.microsoft.com/office/powerpoint/2010/main" val="38314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fade">
                                      <p:cBhvr>
                                        <p:cTn id="32" dur="500"/>
                                        <p:tgtEl>
                                          <p:spTgt spid="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fade">
                                      <p:cBhvr>
                                        <p:cTn id="37"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US">
                <a:latin typeface="Open Sans"/>
                <a:ea typeface="Open Sans"/>
                <a:cs typeface="Open Sans"/>
                <a:sym typeface="Open Sans"/>
              </a:rPr>
              <a:t> </a:t>
            </a:r>
            <a:r>
              <a:rPr lang="en-US" err="1">
                <a:latin typeface="Open Sans"/>
                <a:ea typeface="Open Sans"/>
                <a:cs typeface="Open Sans"/>
                <a:sym typeface="Open Sans"/>
              </a:rPr>
              <a:t>Đa</a:t>
            </a:r>
            <a:r>
              <a:rPr lang="en-US">
                <a:latin typeface="Open Sans"/>
                <a:ea typeface="Open Sans"/>
                <a:cs typeface="Open Sans"/>
                <a:sym typeface="Open Sans"/>
              </a:rPr>
              <a:t> </a:t>
            </a:r>
            <a:r>
              <a:rPr lang="en-US" err="1">
                <a:latin typeface="Open Sans"/>
                <a:ea typeface="Open Sans"/>
                <a:cs typeface="Open Sans"/>
                <a:sym typeface="Open Sans"/>
              </a:rPr>
              <a:t>giác</a:t>
            </a:r>
            <a:endParaRPr>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FF550F82-09D9-45D4-A1BB-2BE67702AE16}"/>
              </a:ext>
            </a:extLst>
          </p:cNvPr>
          <p:cNvGrpSpPr/>
          <p:nvPr/>
        </p:nvGrpSpPr>
        <p:grpSpPr>
          <a:xfrm>
            <a:off x="5766114" y="1895676"/>
            <a:ext cx="2907671" cy="2539999"/>
            <a:chOff x="3118164" y="2029026"/>
            <a:chExt cx="2907671" cy="2539999"/>
          </a:xfrm>
        </p:grpSpPr>
        <p:pic>
          <p:nvPicPr>
            <p:cNvPr id="3074" name="Picture 2" descr="Desper Inter: Thuật toán kiểm tra một đa giác lồi trên mặt phẳng tọa độ">
              <a:extLst>
                <a:ext uri="{FF2B5EF4-FFF2-40B4-BE49-F238E27FC236}">
                  <a16:creationId xmlns:a16="http://schemas.microsoft.com/office/drawing/2014/main" id="{E5116A42-3FE9-41A2-8487-2EF0159F89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18164" y="2029026"/>
              <a:ext cx="2907671" cy="253999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F3E1360-489D-45E1-AC95-5D70F0ADA44F}"/>
                </a:ext>
              </a:extLst>
            </p:cNvPr>
            <p:cNvSpPr/>
            <p:nvPr/>
          </p:nvSpPr>
          <p:spPr>
            <a:xfrm>
              <a:off x="3974933" y="2959484"/>
              <a:ext cx="545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6" name="Picture 5">
            <a:extLst>
              <a:ext uri="{FF2B5EF4-FFF2-40B4-BE49-F238E27FC236}">
                <a16:creationId xmlns:a16="http://schemas.microsoft.com/office/drawing/2014/main" id="{112868C0-2E9D-4320-9A00-E83F2D34FB8B}"/>
              </a:ext>
            </a:extLst>
          </p:cNvPr>
          <p:cNvPicPr>
            <a:picLocks noChangeAspect="1"/>
          </p:cNvPicPr>
          <p:nvPr/>
        </p:nvPicPr>
        <p:blipFill>
          <a:blip r:embed="rId5"/>
          <a:stretch>
            <a:fillRect/>
          </a:stretch>
        </p:blipFill>
        <p:spPr>
          <a:xfrm>
            <a:off x="495373" y="1275258"/>
            <a:ext cx="5349988" cy="3268808"/>
          </a:xfrm>
          <a:prstGeom prst="rect">
            <a:avLst/>
          </a:prstGeom>
        </p:spPr>
      </p:pic>
    </p:spTree>
    <p:extLst>
      <p:ext uri="{BB962C8B-B14F-4D97-AF65-F5344CB8AC3E}">
        <p14:creationId xmlns:p14="http://schemas.microsoft.com/office/powerpoint/2010/main" val="306959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699" y="1266325"/>
            <a:ext cx="5860489"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1. Bao </a:t>
            </a:r>
            <a:r>
              <a:rPr lang="en-US" b="1" err="1">
                <a:solidFill>
                  <a:schemeClr val="accent1"/>
                </a:solidFill>
              </a:rPr>
              <a:t>Lồi</a:t>
            </a:r>
            <a:r>
              <a:rPr lang="en-US" b="1">
                <a:solidFill>
                  <a:schemeClr val="accent1"/>
                </a:solidFill>
              </a:rPr>
              <a:t>:</a:t>
            </a:r>
          </a:p>
          <a:p>
            <a:pPr lvl="0" algn="just">
              <a:buClr>
                <a:schemeClr val="accent1"/>
              </a:buClr>
              <a:buFont typeface="Wingdings" panose="05000000000000000000" pitchFamily="2" charset="2"/>
              <a:buChar char="v"/>
            </a:pPr>
            <a:r>
              <a:rPr lang="vi-VN" sz="1400">
                <a:solidFill>
                  <a:srgbClr val="000000"/>
                </a:solidFill>
              </a:rPr>
              <a:t>Trong </a:t>
            </a:r>
            <a:r>
              <a:rPr lang="vi-VN" sz="1400" b="1">
                <a:solidFill>
                  <a:srgbClr val="000000"/>
                </a:solidFill>
              </a:rPr>
              <a:t>hình học tính toán</a:t>
            </a:r>
            <a:r>
              <a:rPr lang="vi-VN" sz="1400">
                <a:solidFill>
                  <a:srgbClr val="000000"/>
                </a:solidFill>
              </a:rPr>
              <a:t> (</a:t>
            </a:r>
            <a:r>
              <a:rPr lang="vi-VN" sz="1400" b="1">
                <a:solidFill>
                  <a:srgbClr val="000000"/>
                </a:solidFill>
              </a:rPr>
              <a:t>computational geometry</a:t>
            </a:r>
            <a:r>
              <a:rPr lang="vi-VN" sz="1400">
                <a:solidFill>
                  <a:srgbClr val="000000"/>
                </a:solidFill>
              </a:rPr>
              <a:t>), </a:t>
            </a:r>
            <a:r>
              <a:rPr lang="vi-VN" sz="1400" b="1">
                <a:solidFill>
                  <a:srgbClr val="000000"/>
                </a:solidFill>
              </a:rPr>
              <a:t>bao lồi</a:t>
            </a:r>
            <a:r>
              <a:rPr lang="vi-VN" sz="1400">
                <a:solidFill>
                  <a:srgbClr val="000000"/>
                </a:solidFill>
              </a:rPr>
              <a:t> (</a:t>
            </a:r>
            <a:r>
              <a:rPr lang="vi-VN" sz="1400" b="1">
                <a:solidFill>
                  <a:srgbClr val="000000"/>
                </a:solidFill>
              </a:rPr>
              <a:t>convex hull</a:t>
            </a:r>
            <a:r>
              <a:rPr lang="vi-VN" sz="1400">
                <a:solidFill>
                  <a:srgbClr val="000000"/>
                </a:solidFill>
              </a:rPr>
              <a:t>) của một tập điểm là tập lồi nhỏ nhất (theo diện tích, thể tích, …) mà tất cả các điểm đều nằm trong tập đó.</a:t>
            </a:r>
          </a:p>
          <a:p>
            <a:pPr lvl="0" algn="just">
              <a:buClr>
                <a:schemeClr val="accent1"/>
              </a:buClr>
              <a:buFont typeface="Wingdings" panose="05000000000000000000" pitchFamily="2" charset="2"/>
              <a:buChar char="v"/>
            </a:pPr>
            <a:r>
              <a:rPr lang="vi-VN" sz="1400">
                <a:solidFill>
                  <a:srgbClr val="000000"/>
                </a:solidFill>
              </a:rPr>
              <a:t>Hình ảnh bao lồi có thể dễ dàng nhìn thấy ở xung quanh. </a:t>
            </a:r>
            <a:endParaRPr sz="1400">
              <a:solidFill>
                <a:srgbClr val="000000"/>
              </a:solidFill>
            </a:endParaRPr>
          </a:p>
          <a:p>
            <a:pPr marL="0" lvl="0" indent="0" algn="l" rtl="0">
              <a:spcBef>
                <a:spcPts val="1600"/>
              </a:spcBef>
              <a:spcAft>
                <a:spcPts val="1600"/>
              </a:spcAft>
              <a:buNone/>
            </a:pPr>
            <a:r>
              <a:rPr lang="en" b="1"/>
              <a:t> </a:t>
            </a:r>
            <a:endParaRPr b="1"/>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2" descr="Bao lồi (Convex Hull)">
            <a:extLst>
              <a:ext uri="{FF2B5EF4-FFF2-40B4-BE49-F238E27FC236}">
                <a16:creationId xmlns:a16="http://schemas.microsoft.com/office/drawing/2014/main" id="{52A145BB-A039-4494-B4A9-FB8E12580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249" y="3017269"/>
            <a:ext cx="19907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ìm bao lồi và các thuật toán tìm kiếm (Phần 1) - Site of Lê Minh Sang">
            <a:extLst>
              <a:ext uri="{FF2B5EF4-FFF2-40B4-BE49-F238E27FC236}">
                <a16:creationId xmlns:a16="http://schemas.microsoft.com/office/drawing/2014/main" id="{C3468F41-0B44-43B9-B5C6-73E1E9309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056" y="3017269"/>
            <a:ext cx="12668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50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2. </a:t>
            </a:r>
            <a:r>
              <a:rPr lang="en-US" b="1" err="1">
                <a:solidFill>
                  <a:schemeClr val="accent1"/>
                </a:solidFill>
              </a:rPr>
              <a:t>Ứng</a:t>
            </a:r>
            <a:r>
              <a:rPr lang="en-US" b="1">
                <a:solidFill>
                  <a:schemeClr val="accent1"/>
                </a:solidFill>
              </a:rPr>
              <a:t> </a:t>
            </a:r>
            <a:r>
              <a:rPr lang="en-US" b="1" err="1">
                <a:solidFill>
                  <a:schemeClr val="accent1"/>
                </a:solidFill>
              </a:rPr>
              <a:t>dụng</a:t>
            </a:r>
            <a:r>
              <a:rPr lang="en-US" b="1">
                <a:solidFill>
                  <a:schemeClr val="accent1"/>
                </a:solidFill>
              </a:rPr>
              <a:t> </a:t>
            </a:r>
            <a:r>
              <a:rPr lang="en-US" b="1" err="1">
                <a:solidFill>
                  <a:schemeClr val="accent1"/>
                </a:solidFill>
              </a:rPr>
              <a:t>của</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a:solidFill>
                  <a:srgbClr val="000000"/>
                </a:solidFill>
              </a:rPr>
              <a:t>Chính vì những đặc điểm của bao lồi khiến nó có vai trò cực kì quan trọng trong nhiều lĩnh vực.</a:t>
            </a:r>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92" name="Picture 4" descr="Planar Convex Hull 2013 / 5 / 9 Group 4 Sungheon Park Jeongho Son CS504  Presentation [CS504 Presentation] - ppt download">
            <a:extLst>
              <a:ext uri="{FF2B5EF4-FFF2-40B4-BE49-F238E27FC236}">
                <a16:creationId xmlns:a16="http://schemas.microsoft.com/office/drawing/2014/main" id="{043577F4-838E-4E30-BFB4-7F6EF0D36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6" b="6613"/>
          <a:stretch/>
        </p:blipFill>
        <p:spPr bwMode="auto">
          <a:xfrm>
            <a:off x="2489872" y="2209799"/>
            <a:ext cx="4164255" cy="271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88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fade">
                                      <p:cBhvr>
                                        <p:cTn id="12" dur="1000"/>
                                        <p:tgtEl>
                                          <p:spTgt spid="89092"/>
                                        </p:tgtEl>
                                      </p:cBhvr>
                                    </p:animEffect>
                                    <p:anim calcmode="lin" valueType="num">
                                      <p:cBhvr>
                                        <p:cTn id="13" dur="1000" fill="hold"/>
                                        <p:tgtEl>
                                          <p:spTgt spid="89092"/>
                                        </p:tgtEl>
                                        <p:attrNameLst>
                                          <p:attrName>ppt_x</p:attrName>
                                        </p:attrNameLst>
                                      </p:cBhvr>
                                      <p:tavLst>
                                        <p:tav tm="0">
                                          <p:val>
                                            <p:strVal val="#ppt_x"/>
                                          </p:val>
                                        </p:tav>
                                        <p:tav tm="100000">
                                          <p:val>
                                            <p:strVal val="#ppt_x"/>
                                          </p:val>
                                        </p:tav>
                                      </p:tavLst>
                                    </p:anim>
                                    <p:anim calcmode="lin" valueType="num">
                                      <p:cBhvr>
                                        <p:cTn id="14" dur="1000" fill="hold"/>
                                        <p:tgtEl>
                                          <p:spTgt spid="89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342340"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a:solidFill>
                  <a:srgbClr val="000000"/>
                </a:solidFill>
              </a:rPr>
              <a:t>Vì bao lồi quan trọng đến thế, vì vậy, cho trước một tập hợp các điểm trên mặt phẳng, làm sao để tìm bao lồi của chúng?</a:t>
            </a: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05D8DDB-EB47-42D5-9631-D710E3F32CBB}"/>
              </a:ext>
            </a:extLst>
          </p:cNvPr>
          <p:cNvGrpSpPr/>
          <p:nvPr/>
        </p:nvGrpSpPr>
        <p:grpSpPr>
          <a:xfrm>
            <a:off x="2001962" y="2881141"/>
            <a:ext cx="2196649" cy="1430274"/>
            <a:chOff x="2164081" y="3023471"/>
            <a:chExt cx="1036319" cy="674764"/>
          </a:xfrm>
        </p:grpSpPr>
        <p:sp>
          <p:nvSpPr>
            <p:cNvPr id="2" name="Oval 1">
              <a:extLst>
                <a:ext uri="{FF2B5EF4-FFF2-40B4-BE49-F238E27FC236}">
                  <a16:creationId xmlns:a16="http://schemas.microsoft.com/office/drawing/2014/main" id="{EF5C635F-4109-456D-8D9F-F9926436FA68}"/>
                </a:ext>
              </a:extLst>
            </p:cNvPr>
            <p:cNvSpPr/>
            <p:nvPr/>
          </p:nvSpPr>
          <p:spPr>
            <a:xfrm flipH="1">
              <a:off x="2656206" y="30463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Oval 14">
              <a:extLst>
                <a:ext uri="{FF2B5EF4-FFF2-40B4-BE49-F238E27FC236}">
                  <a16:creationId xmlns:a16="http://schemas.microsoft.com/office/drawing/2014/main" id="{30905852-C6CB-478E-871E-3498C3FFD088}"/>
                </a:ext>
              </a:extLst>
            </p:cNvPr>
            <p:cNvSpPr/>
            <p:nvPr/>
          </p:nvSpPr>
          <p:spPr>
            <a:xfrm flipH="1">
              <a:off x="3154681" y="34353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Oval 15">
              <a:extLst>
                <a:ext uri="{FF2B5EF4-FFF2-40B4-BE49-F238E27FC236}">
                  <a16:creationId xmlns:a16="http://schemas.microsoft.com/office/drawing/2014/main" id="{CA66F69A-3B2D-4153-8BEA-CAF3ACAB4138}"/>
                </a:ext>
              </a:extLst>
            </p:cNvPr>
            <p:cNvSpPr/>
            <p:nvPr/>
          </p:nvSpPr>
          <p:spPr>
            <a:xfrm flipH="1">
              <a:off x="2984499" y="36525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a:extLst>
                <a:ext uri="{FF2B5EF4-FFF2-40B4-BE49-F238E27FC236}">
                  <a16:creationId xmlns:a16="http://schemas.microsoft.com/office/drawing/2014/main" id="{04A086DB-1861-4224-84A6-401521DFF79B}"/>
                </a:ext>
              </a:extLst>
            </p:cNvPr>
            <p:cNvSpPr/>
            <p:nvPr/>
          </p:nvSpPr>
          <p:spPr>
            <a:xfrm flipH="1">
              <a:off x="2965450" y="31953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Oval 17">
              <a:extLst>
                <a:ext uri="{FF2B5EF4-FFF2-40B4-BE49-F238E27FC236}">
                  <a16:creationId xmlns:a16="http://schemas.microsoft.com/office/drawing/2014/main" id="{40F15812-D942-4780-A324-9B09337167E0}"/>
                </a:ext>
              </a:extLst>
            </p:cNvPr>
            <p:cNvSpPr/>
            <p:nvPr/>
          </p:nvSpPr>
          <p:spPr>
            <a:xfrm flipH="1">
              <a:off x="2421256" y="360552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a:extLst>
                <a:ext uri="{FF2B5EF4-FFF2-40B4-BE49-F238E27FC236}">
                  <a16:creationId xmlns:a16="http://schemas.microsoft.com/office/drawing/2014/main" id="{C6B7848C-199D-491A-BFBC-D5019F71874B}"/>
                </a:ext>
              </a:extLst>
            </p:cNvPr>
            <p:cNvSpPr/>
            <p:nvPr/>
          </p:nvSpPr>
          <p:spPr>
            <a:xfrm flipH="1">
              <a:off x="2678430" y="33896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a:extLst>
                <a:ext uri="{FF2B5EF4-FFF2-40B4-BE49-F238E27FC236}">
                  <a16:creationId xmlns:a16="http://schemas.microsoft.com/office/drawing/2014/main" id="{3A308E19-CBB0-4764-8003-DB6628A8746A}"/>
                </a:ext>
              </a:extLst>
            </p:cNvPr>
            <p:cNvSpPr/>
            <p:nvPr/>
          </p:nvSpPr>
          <p:spPr>
            <a:xfrm flipH="1">
              <a:off x="2164081" y="30234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68652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11700" y="1266325"/>
                <a:ext cx="7024282" cy="17118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endParaRPr lang="vi-VN" sz="1400"/>
              </a:p>
              <a:p>
                <a:pPr marL="114300" lvl="0" indent="0">
                  <a:buClr>
                    <a:schemeClr val="accent1"/>
                  </a:buClr>
                  <a:buNone/>
                </a:pPr>
                <a:r>
                  <a:rPr lang="vi-VN" sz="1400" i="1">
                    <a:solidFill>
                      <a:srgbClr val="000000"/>
                    </a:solidFill>
                  </a:rPr>
                  <a:t>Các thuật toán xác định bao lồi phổ biến:</a:t>
                </a:r>
              </a:p>
              <a:p>
                <a:pPr lvl="0">
                  <a:buClr>
                    <a:schemeClr val="accent1"/>
                  </a:buClr>
                  <a:buFont typeface="Arial" panose="020B0604020202020204" pitchFamily="34" charset="0"/>
                  <a:buChar char="•"/>
                </a:pPr>
                <a:r>
                  <a:rPr lang="vi-VN" sz="1400">
                    <a:solidFill>
                      <a:srgbClr val="000000"/>
                    </a:solidFill>
                  </a:rPr>
                  <a:t>Thuật toán bọc gói (Gift Wrapping) – Độ phức tạp (trong TH xấu nhất): </a:t>
                </a:r>
                <a14:m>
                  <m:oMath xmlns:m="http://schemas.openxmlformats.org/officeDocument/2006/math">
                    <m:r>
                      <a:rPr lang="vi-VN" sz="1400" b="0" i="1" smtClean="0">
                        <a:solidFill>
                          <a:srgbClr val="000000"/>
                        </a:solidFill>
                        <a:latin typeface="Cambria Math" panose="02040503050406030204" pitchFamily="18" charset="0"/>
                      </a:rPr>
                      <m:t>𝑂</m:t>
                    </m:r>
                    <m:r>
                      <a:rPr lang="vi-VN" sz="1400" b="0" i="1" smtClean="0">
                        <a:solidFill>
                          <a:srgbClr val="000000"/>
                        </a:solidFill>
                        <a:latin typeface="Cambria Math" panose="02040503050406030204" pitchFamily="18" charset="0"/>
                      </a:rPr>
                      <m:t>(</m:t>
                    </m:r>
                    <m:sSup>
                      <m:sSupPr>
                        <m:ctrlPr>
                          <a:rPr lang="vi-VN" sz="1400" b="0" i="1" smtClean="0">
                            <a:solidFill>
                              <a:srgbClr val="000000"/>
                            </a:solidFill>
                            <a:latin typeface="Cambria Math" panose="02040503050406030204" pitchFamily="18" charset="0"/>
                          </a:rPr>
                        </m:ctrlPr>
                      </m:sSupPr>
                      <m:e>
                        <m:r>
                          <a:rPr lang="vi-VN" sz="1400" b="0" i="1" smtClean="0">
                            <a:solidFill>
                              <a:srgbClr val="000000"/>
                            </a:solidFill>
                            <a:latin typeface="Cambria Math" panose="02040503050406030204" pitchFamily="18" charset="0"/>
                          </a:rPr>
                          <m:t>𝑛</m:t>
                        </m:r>
                      </m:e>
                      <m:sup>
                        <m:r>
                          <a:rPr lang="vi-VN" sz="1400" b="0" i="1" smtClean="0">
                            <a:solidFill>
                              <a:srgbClr val="000000"/>
                            </a:solidFill>
                            <a:latin typeface="Cambria Math" panose="02040503050406030204" pitchFamily="18" charset="0"/>
                          </a:rPr>
                          <m:t>2</m:t>
                        </m:r>
                      </m:sup>
                    </m:sSup>
                    <m:r>
                      <a:rPr lang="vi-VN" sz="1400" b="0" i="1" smtClean="0">
                        <a:solidFill>
                          <a:srgbClr val="000000"/>
                        </a:solidFill>
                        <a:latin typeface="Cambria Math" panose="02040503050406030204" pitchFamily="18" charset="0"/>
                      </a:rPr>
                      <m:t>)</m:t>
                    </m:r>
                  </m:oMath>
                </a14:m>
                <a:endParaRPr lang="vi-VN" sz="1400">
                  <a:solidFill>
                    <a:srgbClr val="000000"/>
                  </a:solidFill>
                </a:endParaRPr>
              </a:p>
              <a:p>
                <a:pPr>
                  <a:buClr>
                    <a:schemeClr val="accent1"/>
                  </a:buClr>
                  <a:buFont typeface="Arial" panose="020B0604020202020204" pitchFamily="34" charset="0"/>
                  <a:buChar char="•"/>
                </a:pPr>
                <a:r>
                  <a:rPr lang="vi-VN" sz="1400">
                    <a:solidFill>
                      <a:srgbClr val="000000"/>
                    </a:solidFill>
                  </a:rPr>
                  <a:t>Thuật toán Graham – Độ phức tạp: </a:t>
                </a:r>
                <a14:m>
                  <m:oMath xmlns:m="http://schemas.openxmlformats.org/officeDocument/2006/math">
                    <m:r>
                      <a:rPr lang="vi-VN" sz="1400" i="1">
                        <a:solidFill>
                          <a:srgbClr val="000000"/>
                        </a:solidFill>
                        <a:latin typeface="Cambria Math" panose="02040503050406030204" pitchFamily="18" charset="0"/>
                      </a:rPr>
                      <m:t>𝑂</m:t>
                    </m:r>
                    <m:r>
                      <a:rPr lang="vi-VN" sz="1400" i="1">
                        <a:solidFill>
                          <a:srgbClr val="000000"/>
                        </a:solidFill>
                        <a:latin typeface="Cambria Math" panose="02040503050406030204" pitchFamily="18" charset="0"/>
                      </a:rPr>
                      <m:t>(</m:t>
                    </m:r>
                    <m:r>
                      <a:rPr lang="vi-VN" sz="1400" b="0" i="1" smtClean="0">
                        <a:solidFill>
                          <a:srgbClr val="000000"/>
                        </a:solidFill>
                        <a:latin typeface="Cambria Math" panose="02040503050406030204" pitchFamily="18" charset="0"/>
                      </a:rPr>
                      <m:t>𝑛𝑙𝑜𝑔𝑛</m:t>
                    </m:r>
                    <m:r>
                      <a:rPr lang="vi-VN" sz="1400" i="1">
                        <a:solidFill>
                          <a:srgbClr val="000000"/>
                        </a:solidFill>
                        <a:latin typeface="Cambria Math" panose="02040503050406030204" pitchFamily="18" charset="0"/>
                      </a:rPr>
                      <m:t>)</m:t>
                    </m:r>
                  </m:oMath>
                </a14:m>
                <a:endParaRPr lang="vi-VN" sz="1400">
                  <a:solidFill>
                    <a:srgbClr val="000000"/>
                  </a:solidFill>
                </a:endParaRPr>
              </a:p>
              <a:p>
                <a:pPr>
                  <a:buClr>
                    <a:schemeClr val="accent1"/>
                  </a:buClr>
                  <a:buFont typeface="Arial" panose="020B0604020202020204" pitchFamily="34" charset="0"/>
                  <a:buChar char="•"/>
                </a:pPr>
                <a:r>
                  <a:rPr lang="vi-VN" sz="1400">
                    <a:solidFill>
                      <a:srgbClr val="000000"/>
                    </a:solidFill>
                  </a:rPr>
                  <a:t>Thuật toán chuỗi đơn điệu (Monotone Chain) – Độ phức tạp: </a:t>
                </a:r>
                <a14:m>
                  <m:oMath xmlns:m="http://schemas.openxmlformats.org/officeDocument/2006/math">
                    <m:r>
                      <a:rPr lang="vi-VN" sz="1400" i="1">
                        <a:solidFill>
                          <a:srgbClr val="000000"/>
                        </a:solidFill>
                        <a:latin typeface="Cambria Math" panose="02040503050406030204" pitchFamily="18" charset="0"/>
                      </a:rPr>
                      <m:t>𝑂</m:t>
                    </m:r>
                    <m:r>
                      <a:rPr lang="vi-VN" sz="1400" i="1">
                        <a:solidFill>
                          <a:srgbClr val="000000"/>
                        </a:solidFill>
                        <a:latin typeface="Cambria Math" panose="02040503050406030204" pitchFamily="18" charset="0"/>
                      </a:rPr>
                      <m:t>(</m:t>
                    </m:r>
                    <m:r>
                      <a:rPr lang="vi-VN" sz="1400" b="0" i="1" smtClean="0">
                        <a:solidFill>
                          <a:srgbClr val="000000"/>
                        </a:solidFill>
                        <a:latin typeface="Cambria Math" panose="02040503050406030204" pitchFamily="18" charset="0"/>
                      </a:rPr>
                      <m:t>𝑛𝑙𝑜𝑔𝑛</m:t>
                    </m:r>
                    <m:r>
                      <a:rPr lang="vi-VN" sz="1400" i="1">
                        <a:solidFill>
                          <a:srgbClr val="000000"/>
                        </a:solidFill>
                        <a:latin typeface="Cambria Math" panose="02040503050406030204" pitchFamily="18" charset="0"/>
                      </a:rPr>
                      <m:t>)</m:t>
                    </m:r>
                  </m:oMath>
                </a14:m>
                <a:endParaRPr lang="vi-VN" sz="1400">
                  <a:solidFill>
                    <a:srgbClr val="000000"/>
                  </a:solidFill>
                </a:endParaRPr>
              </a:p>
              <a:p>
                <a:pPr lvl="0">
                  <a:buClr>
                    <a:schemeClr val="accent1"/>
                  </a:buClr>
                  <a:buFont typeface="Arial" panose="020B0604020202020204" pitchFamily="34" charset="0"/>
                  <a:buChar char="•"/>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7024282" cy="1711825"/>
              </a:xfrm>
              <a:prstGeom prst="rect">
                <a:avLst/>
              </a:prstGeom>
              <a:blipFill>
                <a:blip r:embed="rId3"/>
                <a:stretch>
                  <a:fillRect/>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138" name="Picture 2">
            <a:extLst>
              <a:ext uri="{FF2B5EF4-FFF2-40B4-BE49-F238E27FC236}">
                <a16:creationId xmlns:a16="http://schemas.microsoft.com/office/drawing/2014/main" id="{6D2177AA-B914-422B-AE02-746868F7E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23" y="2806932"/>
            <a:ext cx="1711825" cy="1711825"/>
          </a:xfrm>
          <a:prstGeom prst="rect">
            <a:avLst/>
          </a:prstGeom>
          <a:noFill/>
          <a:extLst>
            <a:ext uri="{909E8E84-426E-40DD-AFC4-6F175D3DCCD1}">
              <a14:hiddenFill xmlns:a14="http://schemas.microsoft.com/office/drawing/2010/main">
                <a:solidFill>
                  <a:srgbClr val="FFFFFF"/>
                </a:solidFill>
              </a14:hiddenFill>
            </a:ext>
          </a:extLst>
        </p:spPr>
      </p:pic>
      <p:pic>
        <p:nvPicPr>
          <p:cNvPr id="91140" name="Picture 4">
            <a:extLst>
              <a:ext uri="{FF2B5EF4-FFF2-40B4-BE49-F238E27FC236}">
                <a16:creationId xmlns:a16="http://schemas.microsoft.com/office/drawing/2014/main" id="{4528A625-32E7-4A5E-BBC5-0CA0D3EC068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47470" y="2721270"/>
            <a:ext cx="1719503" cy="1762490"/>
          </a:xfrm>
          <a:prstGeom prst="rect">
            <a:avLst/>
          </a:prstGeom>
          <a:noFill/>
          <a:extLst>
            <a:ext uri="{909E8E84-426E-40DD-AFC4-6F175D3DCCD1}">
              <a14:hiddenFill xmlns:a14="http://schemas.microsoft.com/office/drawing/2010/main">
                <a:solidFill>
                  <a:srgbClr val="FFFFFF"/>
                </a:solidFill>
              </a14:hiddenFill>
            </a:ext>
          </a:extLst>
        </p:spPr>
      </p:pic>
      <p:pic>
        <p:nvPicPr>
          <p:cNvPr id="91142" name="Picture 6">
            <a:extLst>
              <a:ext uri="{FF2B5EF4-FFF2-40B4-BE49-F238E27FC236}">
                <a16:creationId xmlns:a16="http://schemas.microsoft.com/office/drawing/2014/main" id="{EFDADDBF-C92F-46D0-961B-CBE9DCA017A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96531" y="2764517"/>
            <a:ext cx="1762490" cy="17624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9C65C4-07E8-4414-B8B6-AB405C85BA91}"/>
              </a:ext>
            </a:extLst>
          </p:cNvPr>
          <p:cNvSpPr txBox="1"/>
          <p:nvPr/>
        </p:nvSpPr>
        <p:spPr>
          <a:xfrm>
            <a:off x="567509" y="4706128"/>
            <a:ext cx="1747594"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bọc</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gói</a:t>
            </a:r>
            <a:endParaRPr lang="vi-VN">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2A64F2E7-45AF-4ED3-995E-D2BF3552210C}"/>
              </a:ext>
            </a:extLst>
          </p:cNvPr>
          <p:cNvSpPr txBox="1"/>
          <p:nvPr/>
        </p:nvSpPr>
        <p:spPr>
          <a:xfrm>
            <a:off x="3301132" y="4706128"/>
            <a:ext cx="1826141"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Graham</a:t>
            </a:r>
            <a:endParaRPr lang="vi-VN">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20A4E4DC-3FA7-4CBF-9999-CB9D79F0FCEB}"/>
              </a:ext>
            </a:extLst>
          </p:cNvPr>
          <p:cNvSpPr txBox="1"/>
          <p:nvPr/>
        </p:nvSpPr>
        <p:spPr>
          <a:xfrm>
            <a:off x="5761295" y="4698475"/>
            <a:ext cx="2545890" cy="307777"/>
          </a:xfrm>
          <a:prstGeom prst="rect">
            <a:avLst/>
          </a:prstGeom>
          <a:noFill/>
        </p:spPr>
        <p:txBody>
          <a:bodyPr wrap="none" rtlCol="0">
            <a:spAutoFit/>
          </a:bodyPr>
          <a:lstStyle/>
          <a:p>
            <a:r>
              <a:rPr lang="en-US" err="1">
                <a:latin typeface="Open Sans" panose="020B0606030504020204" pitchFamily="34" charset="0"/>
                <a:ea typeface="Open Sans" panose="020B0606030504020204" pitchFamily="34" charset="0"/>
                <a:cs typeface="Open Sans" panose="020B0606030504020204" pitchFamily="34" charset="0"/>
              </a:rPr>
              <a:t>Thuật</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toán</a:t>
            </a:r>
            <a:r>
              <a:rPr lang="en-US">
                <a:latin typeface="Open Sans" panose="020B0606030504020204" pitchFamily="34" charset="0"/>
                <a:ea typeface="Open Sans" panose="020B0606030504020204" pitchFamily="34" charset="0"/>
                <a:cs typeface="Open Sans" panose="020B0606030504020204" pitchFamily="34" charset="0"/>
              </a:rPr>
              <a:t> Monotone Chain</a:t>
            </a:r>
            <a:endParaRPr lang="vi-VN">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4227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365200" cy="300849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marL="114300" lvl="0" indent="0">
              <a:buClr>
                <a:schemeClr val="accent1"/>
              </a:buClr>
              <a:buNone/>
            </a:pPr>
            <a:endParaRPr lang="vi-VN" sz="1400">
              <a:solidFill>
                <a:srgbClr val="000000"/>
              </a:solidFill>
            </a:endParaRPr>
          </a:p>
          <a:p>
            <a:pPr marL="114300" lvl="0" indent="0">
              <a:buClr>
                <a:schemeClr val="accent1"/>
              </a:buClr>
              <a:buNone/>
            </a:pPr>
            <a:r>
              <a:rPr lang="vi-VN" sz="1400" b="1">
                <a:solidFill>
                  <a:srgbClr val="000000"/>
                </a:solidFill>
              </a:rPr>
              <a:t>Ý tưởng: </a:t>
            </a:r>
          </a:p>
          <a:p>
            <a:pPr lvl="0">
              <a:buClr>
                <a:schemeClr val="accent1"/>
              </a:buClr>
              <a:buFont typeface="Arial" panose="020B0604020202020204" pitchFamily="34" charset="0"/>
              <a:buChar char="•"/>
            </a:pPr>
            <a:r>
              <a:rPr lang="vi-VN" sz="1400">
                <a:solidFill>
                  <a:srgbClr val="000000"/>
                </a:solidFill>
              </a:rPr>
              <a:t>Sắp xếp các điểm lại theo hoành độ, điểm xa nhất nằm ở bên trái (trái nhất) và điểm xa nhất nằm ở bên phải (phải nhất) luôn luôn là hai đỉnh của bao lồi.</a:t>
            </a:r>
          </a:p>
          <a:p>
            <a:pPr lvl="0">
              <a:buClr>
                <a:schemeClr val="accent1"/>
              </a:buClr>
              <a:buFont typeface="Arial" panose="020B0604020202020204" pitchFamily="34" charset="0"/>
              <a:buChar char="•"/>
            </a:pPr>
            <a:r>
              <a:rPr lang="vi-VN" sz="1400">
                <a:solidFill>
                  <a:srgbClr val="000000"/>
                </a:solidFill>
              </a:rPr>
              <a:t>Phần bao lồi từ ở phía trên từ điểm trái nhất tới điểm phải nhất (theo chiều kim đồng hồ) được gọi là phần bao trên. Ngược lại, phần ở phía dưới được gọi là bao dưới.</a:t>
            </a: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a:extLst>
              <a:ext uri="{FF2B5EF4-FFF2-40B4-BE49-F238E27FC236}">
                <a16:creationId xmlns:a16="http://schemas.microsoft.com/office/drawing/2014/main" id="{0FC2A7F0-6253-4331-8C9F-4EBED9B09991}"/>
              </a:ext>
            </a:extLst>
          </p:cNvPr>
          <p:cNvGrpSpPr/>
          <p:nvPr/>
        </p:nvGrpSpPr>
        <p:grpSpPr>
          <a:xfrm>
            <a:off x="4861009" y="1223691"/>
            <a:ext cx="4246711" cy="2653484"/>
            <a:chOff x="4861009" y="1223691"/>
            <a:chExt cx="4246711" cy="2653484"/>
          </a:xfrm>
        </p:grpSpPr>
        <p:cxnSp>
          <p:nvCxnSpPr>
            <p:cNvPr id="47" name="Straight Connector 46">
              <a:extLst>
                <a:ext uri="{FF2B5EF4-FFF2-40B4-BE49-F238E27FC236}">
                  <a16:creationId xmlns:a16="http://schemas.microsoft.com/office/drawing/2014/main" id="{5FFBE544-D545-4F25-8E7D-2AD3D68A8A6C}"/>
                </a:ext>
              </a:extLst>
            </p:cNvPr>
            <p:cNvCxnSpPr>
              <a:cxnSpLocks/>
              <a:stCxn id="76" idx="4"/>
              <a:endCxn id="74" idx="6"/>
            </p:cNvCxnSpPr>
            <p:nvPr/>
          </p:nvCxnSpPr>
          <p:spPr>
            <a:xfrm>
              <a:off x="6124809" y="2146090"/>
              <a:ext cx="414873" cy="86815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42C200-BF1F-4D1E-ADF8-E03839C93CEC}"/>
                </a:ext>
              </a:extLst>
            </p:cNvPr>
            <p:cNvCxnSpPr>
              <a:cxnSpLocks/>
              <a:stCxn id="74" idx="3"/>
              <a:endCxn id="72" idx="6"/>
            </p:cNvCxnSpPr>
            <p:nvPr/>
          </p:nvCxnSpPr>
          <p:spPr>
            <a:xfrm>
              <a:off x="6595332" y="3065932"/>
              <a:ext cx="902386" cy="4927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5BC9DF6-3C0E-4788-A209-AA6DDBBBA52E}"/>
                </a:ext>
              </a:extLst>
            </p:cNvPr>
            <p:cNvCxnSpPr>
              <a:cxnSpLocks/>
              <a:stCxn id="72" idx="2"/>
              <a:endCxn id="71" idx="5"/>
            </p:cNvCxnSpPr>
            <p:nvPr/>
          </p:nvCxnSpPr>
          <p:spPr>
            <a:xfrm flipV="1">
              <a:off x="7576418" y="2793865"/>
              <a:ext cx="225775" cy="32134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13B379-FCF6-4CC4-9E96-E50909805CA5}"/>
                </a:ext>
              </a:extLst>
            </p:cNvPr>
            <p:cNvCxnSpPr>
              <a:cxnSpLocks/>
              <a:stCxn id="76" idx="2"/>
              <a:endCxn id="70" idx="6"/>
            </p:cNvCxnSpPr>
            <p:nvPr/>
          </p:nvCxnSpPr>
          <p:spPr>
            <a:xfrm>
              <a:off x="6164159" y="2109544"/>
              <a:ext cx="768439" cy="3654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82EB8C-DA50-4D2D-AEDA-4CFFF5E9095F}"/>
                </a:ext>
              </a:extLst>
            </p:cNvPr>
            <p:cNvCxnSpPr>
              <a:cxnSpLocks/>
              <a:stCxn id="70" idx="2"/>
              <a:endCxn id="73" idx="7"/>
            </p:cNvCxnSpPr>
            <p:nvPr/>
          </p:nvCxnSpPr>
          <p:spPr>
            <a:xfrm>
              <a:off x="7011298" y="2146091"/>
              <a:ext cx="465154" cy="21235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A40E30-65A5-4752-AE9A-C72B194082AF}"/>
                </a:ext>
              </a:extLst>
            </p:cNvPr>
            <p:cNvCxnSpPr>
              <a:cxnSpLocks/>
              <a:stCxn id="73" idx="3"/>
              <a:endCxn id="71" idx="7"/>
            </p:cNvCxnSpPr>
            <p:nvPr/>
          </p:nvCxnSpPr>
          <p:spPr>
            <a:xfrm>
              <a:off x="7532102" y="2410126"/>
              <a:ext cx="270091" cy="33205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4F4FD1A-9ABF-4FE5-B8FF-736F3231E0C1}"/>
                </a:ext>
              </a:extLst>
            </p:cNvPr>
            <p:cNvGrpSpPr/>
            <p:nvPr/>
          </p:nvGrpSpPr>
          <p:grpSpPr>
            <a:xfrm>
              <a:off x="4861009" y="1223691"/>
              <a:ext cx="4246711" cy="2653484"/>
              <a:chOff x="4861009" y="1223691"/>
              <a:chExt cx="4246711" cy="2653484"/>
            </a:xfrm>
          </p:grpSpPr>
          <p:grpSp>
            <p:nvGrpSpPr>
              <p:cNvPr id="59" name="Group 58">
                <a:extLst>
                  <a:ext uri="{FF2B5EF4-FFF2-40B4-BE49-F238E27FC236}">
                    <a16:creationId xmlns:a16="http://schemas.microsoft.com/office/drawing/2014/main" id="{54B61495-2BCC-43F6-A32A-1C4447BB0617}"/>
                  </a:ext>
                </a:extLst>
              </p:cNvPr>
              <p:cNvGrpSpPr/>
              <p:nvPr/>
            </p:nvGrpSpPr>
            <p:grpSpPr>
              <a:xfrm>
                <a:off x="4861009" y="1223691"/>
                <a:ext cx="4246711" cy="2653484"/>
                <a:chOff x="4662000" y="1170735"/>
                <a:chExt cx="4246711" cy="2653484"/>
              </a:xfrm>
            </p:grpSpPr>
            <p:grpSp>
              <p:nvGrpSpPr>
                <p:cNvPr id="63" name="Group 62">
                  <a:extLst>
                    <a:ext uri="{FF2B5EF4-FFF2-40B4-BE49-F238E27FC236}">
                      <a16:creationId xmlns:a16="http://schemas.microsoft.com/office/drawing/2014/main" id="{18A49D5B-DCE5-4727-B818-F3E4871D318E}"/>
                    </a:ext>
                  </a:extLst>
                </p:cNvPr>
                <p:cNvGrpSpPr/>
                <p:nvPr/>
              </p:nvGrpSpPr>
              <p:grpSpPr>
                <a:xfrm>
                  <a:off x="5886437" y="2020051"/>
                  <a:ext cx="1783903" cy="1078760"/>
                  <a:chOff x="2164081" y="3023471"/>
                  <a:chExt cx="1036319" cy="674764"/>
                </a:xfrm>
              </p:grpSpPr>
              <p:sp>
                <p:nvSpPr>
                  <p:cNvPr id="70" name="Oval 69">
                    <a:extLst>
                      <a:ext uri="{FF2B5EF4-FFF2-40B4-BE49-F238E27FC236}">
                        <a16:creationId xmlns:a16="http://schemas.microsoft.com/office/drawing/2014/main" id="{40FD1144-776A-49A1-95E4-02FEE0138CBB}"/>
                      </a:ext>
                    </a:extLst>
                  </p:cNvPr>
                  <p:cNvSpPr/>
                  <p:nvPr/>
                </p:nvSpPr>
                <p:spPr>
                  <a:xfrm flipH="1">
                    <a:off x="2656206" y="30463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Oval 70">
                    <a:extLst>
                      <a:ext uri="{FF2B5EF4-FFF2-40B4-BE49-F238E27FC236}">
                        <a16:creationId xmlns:a16="http://schemas.microsoft.com/office/drawing/2014/main" id="{921DE3FC-A4A9-4439-88A1-D6775F6E8160}"/>
                      </a:ext>
                    </a:extLst>
                  </p:cNvPr>
                  <p:cNvSpPr/>
                  <p:nvPr/>
                </p:nvSpPr>
                <p:spPr>
                  <a:xfrm flipH="1">
                    <a:off x="3154681" y="34353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Oval 71">
                    <a:extLst>
                      <a:ext uri="{FF2B5EF4-FFF2-40B4-BE49-F238E27FC236}">
                        <a16:creationId xmlns:a16="http://schemas.microsoft.com/office/drawing/2014/main" id="{9A909610-E7FF-45E6-A0FE-4616C0F594C4}"/>
                      </a:ext>
                    </a:extLst>
                  </p:cNvPr>
                  <p:cNvSpPr/>
                  <p:nvPr/>
                </p:nvSpPr>
                <p:spPr>
                  <a:xfrm flipH="1">
                    <a:off x="2984499" y="36525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Oval 72">
                    <a:extLst>
                      <a:ext uri="{FF2B5EF4-FFF2-40B4-BE49-F238E27FC236}">
                        <a16:creationId xmlns:a16="http://schemas.microsoft.com/office/drawing/2014/main" id="{784AD592-8886-490C-BCE8-2C537440B2B6}"/>
                      </a:ext>
                    </a:extLst>
                  </p:cNvPr>
                  <p:cNvSpPr/>
                  <p:nvPr/>
                </p:nvSpPr>
                <p:spPr>
                  <a:xfrm flipH="1">
                    <a:off x="2965450" y="31953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Oval 73">
                    <a:extLst>
                      <a:ext uri="{FF2B5EF4-FFF2-40B4-BE49-F238E27FC236}">
                        <a16:creationId xmlns:a16="http://schemas.microsoft.com/office/drawing/2014/main" id="{44799AB2-BEC1-4320-9720-7F29F4480B38}"/>
                      </a:ext>
                    </a:extLst>
                  </p:cNvPr>
                  <p:cNvSpPr/>
                  <p:nvPr/>
                </p:nvSpPr>
                <p:spPr>
                  <a:xfrm flipH="1">
                    <a:off x="2421256" y="360552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Oval 74">
                    <a:extLst>
                      <a:ext uri="{FF2B5EF4-FFF2-40B4-BE49-F238E27FC236}">
                        <a16:creationId xmlns:a16="http://schemas.microsoft.com/office/drawing/2014/main" id="{CE7A65AA-2024-4FA9-9E26-C496F5F0BC74}"/>
                      </a:ext>
                    </a:extLst>
                  </p:cNvPr>
                  <p:cNvSpPr/>
                  <p:nvPr/>
                </p:nvSpPr>
                <p:spPr>
                  <a:xfrm flipH="1">
                    <a:off x="2678430" y="33896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Oval 75">
                    <a:extLst>
                      <a:ext uri="{FF2B5EF4-FFF2-40B4-BE49-F238E27FC236}">
                        <a16:creationId xmlns:a16="http://schemas.microsoft.com/office/drawing/2014/main" id="{5BCB36C7-8370-4375-BA6E-4B047C4E1E15}"/>
                      </a:ext>
                    </a:extLst>
                  </p:cNvPr>
                  <p:cNvSpPr/>
                  <p:nvPr/>
                </p:nvSpPr>
                <p:spPr>
                  <a:xfrm flipH="1">
                    <a:off x="2164081" y="302347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64" name="Straight Arrow Connector 63">
                  <a:extLst>
                    <a:ext uri="{FF2B5EF4-FFF2-40B4-BE49-F238E27FC236}">
                      <a16:creationId xmlns:a16="http://schemas.microsoft.com/office/drawing/2014/main" id="{A8C040E4-C14B-4738-BB31-5104653BD5B1}"/>
                    </a:ext>
                  </a:extLst>
                </p:cNvPr>
                <p:cNvCxnSpPr>
                  <a:cxnSpLocks/>
                </p:cNvCxnSpPr>
                <p:nvPr/>
              </p:nvCxnSpPr>
              <p:spPr>
                <a:xfrm>
                  <a:off x="5539025" y="1515423"/>
                  <a:ext cx="2921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6BD198A-BECE-431D-97C3-72632F0826F3}"/>
                    </a:ext>
                  </a:extLst>
                </p:cNvPr>
                <p:cNvSpPr txBox="1"/>
                <p:nvPr/>
              </p:nvSpPr>
              <p:spPr>
                <a:xfrm>
                  <a:off x="4662000" y="1170735"/>
                  <a:ext cx="1733167" cy="276999"/>
                </a:xfrm>
                <a:prstGeom prst="rect">
                  <a:avLst/>
                </a:prstGeom>
                <a:noFill/>
              </p:spPr>
              <p:txBody>
                <a:bodyPr wrap="none" rtlCol="0">
                  <a:spAutoFit/>
                </a:bodyPr>
                <a:lstStyle/>
                <a:p>
                  <a:r>
                    <a:rPr lang="vi-VN" sz="1200">
                      <a:latin typeface="Open Sans" panose="020B0606030504020204" pitchFamily="34" charset="0"/>
                      <a:ea typeface="Open Sans" panose="020B0606030504020204" pitchFamily="34" charset="0"/>
                      <a:cs typeface="Open Sans" panose="020B0606030504020204" pitchFamily="34" charset="0"/>
                    </a:rPr>
                    <a:t>Điểm xa nhất bên trái</a:t>
                  </a:r>
                </a:p>
              </p:txBody>
            </p:sp>
            <p:cxnSp>
              <p:nvCxnSpPr>
                <p:cNvPr id="66" name="Straight Arrow Connector 65">
                  <a:extLst>
                    <a:ext uri="{FF2B5EF4-FFF2-40B4-BE49-F238E27FC236}">
                      <a16:creationId xmlns:a16="http://schemas.microsoft.com/office/drawing/2014/main" id="{3BA0C34A-1A8F-4238-92A3-AC51FC8339C4}"/>
                    </a:ext>
                  </a:extLst>
                </p:cNvPr>
                <p:cNvCxnSpPr>
                  <a:cxnSpLocks/>
                </p:cNvCxnSpPr>
                <p:nvPr/>
              </p:nvCxnSpPr>
              <p:spPr>
                <a:xfrm flipH="1" flipV="1">
                  <a:off x="7670359" y="2850783"/>
                  <a:ext cx="119654" cy="59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104CC9-8B4C-447F-BB52-EE523358DDC0}"/>
                    </a:ext>
                  </a:extLst>
                </p:cNvPr>
                <p:cNvSpPr txBox="1"/>
                <p:nvPr/>
              </p:nvSpPr>
              <p:spPr>
                <a:xfrm>
                  <a:off x="7103409" y="3547220"/>
                  <a:ext cx="1805302" cy="276999"/>
                </a:xfrm>
                <a:prstGeom prst="rect">
                  <a:avLst/>
                </a:prstGeom>
                <a:noFill/>
              </p:spPr>
              <p:txBody>
                <a:bodyPr wrap="none" rtlCol="0">
                  <a:spAutoFit/>
                </a:bodyPr>
                <a:lstStyle/>
                <a:p>
                  <a:r>
                    <a:rPr lang="vi-VN" sz="1200">
                      <a:latin typeface="Open Sans" panose="020B0606030504020204" pitchFamily="34" charset="0"/>
                      <a:ea typeface="Open Sans" panose="020B0606030504020204" pitchFamily="34" charset="0"/>
                      <a:cs typeface="Open Sans" panose="020B0606030504020204" pitchFamily="34" charset="0"/>
                    </a:rPr>
                    <a:t>Điểm xa nhất bên phải</a:t>
                  </a:r>
                </a:p>
              </p:txBody>
            </p:sp>
          </p:grpSp>
          <p:cxnSp>
            <p:nvCxnSpPr>
              <p:cNvPr id="60" name="Straight Connector 59">
                <a:extLst>
                  <a:ext uri="{FF2B5EF4-FFF2-40B4-BE49-F238E27FC236}">
                    <a16:creationId xmlns:a16="http://schemas.microsoft.com/office/drawing/2014/main" id="{F5F65E57-FEB3-46B1-A7F9-90207BF2CC40}"/>
                  </a:ext>
                </a:extLst>
              </p:cNvPr>
              <p:cNvCxnSpPr/>
              <p:nvPr/>
            </p:nvCxnSpPr>
            <p:spPr>
              <a:xfrm>
                <a:off x="7532102" y="1447800"/>
                <a:ext cx="45692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F8C3D4D-B504-4CF4-8BD6-9191A67CE2BD}"/>
                  </a:ext>
                </a:extLst>
              </p:cNvPr>
              <p:cNvCxnSpPr/>
              <p:nvPr/>
            </p:nvCxnSpPr>
            <p:spPr>
              <a:xfrm>
                <a:off x="7532102" y="1657350"/>
                <a:ext cx="45692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B9EAA2D-9CFF-4B9C-AACD-EC224776779E}"/>
                  </a:ext>
                </a:extLst>
              </p:cNvPr>
              <p:cNvSpPr txBox="1"/>
              <p:nvPr/>
            </p:nvSpPr>
            <p:spPr>
              <a:xfrm>
                <a:off x="8007426" y="1291046"/>
                <a:ext cx="939681" cy="523220"/>
              </a:xfrm>
              <a:prstGeom prst="rect">
                <a:avLst/>
              </a:prstGeom>
              <a:noFill/>
            </p:spPr>
            <p:txBody>
              <a:bodyPr wrap="none" rtlCol="0">
                <a:spAutoFit/>
              </a:bodyPr>
              <a:lstStyle/>
              <a:p>
                <a:r>
                  <a:rPr lang="vi-VN">
                    <a:latin typeface="Open Sans" panose="020B0606030504020204" pitchFamily="34" charset="0"/>
                    <a:ea typeface="Open Sans" panose="020B0606030504020204" pitchFamily="34" charset="0"/>
                    <a:cs typeface="Open Sans" panose="020B0606030504020204" pitchFamily="34" charset="0"/>
                  </a:rPr>
                  <a:t>Bao trên</a:t>
                </a:r>
              </a:p>
              <a:p>
                <a:r>
                  <a:rPr lang="vi-VN">
                    <a:latin typeface="Open Sans" panose="020B0606030504020204" pitchFamily="34" charset="0"/>
                    <a:ea typeface="Open Sans" panose="020B0606030504020204" pitchFamily="34" charset="0"/>
                    <a:cs typeface="Open Sans" panose="020B0606030504020204" pitchFamily="34" charset="0"/>
                  </a:rPr>
                  <a:t>Bao dưới</a:t>
                </a:r>
              </a:p>
            </p:txBody>
          </p:sp>
        </p:grpSp>
      </p:grpSp>
    </p:spTree>
    <p:extLst>
      <p:ext uri="{BB962C8B-B14F-4D97-AF65-F5344CB8AC3E}">
        <p14:creationId xmlns:p14="http://schemas.microsoft.com/office/powerpoint/2010/main" val="38052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11700" y="1266325"/>
                <a:ext cx="5365200" cy="343215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marL="114300" lvl="0" indent="0">
                  <a:buClr>
                    <a:schemeClr val="accent1"/>
                  </a:buClr>
                  <a:buNone/>
                </a:pPr>
                <a:endParaRPr lang="vi-VN" sz="1400">
                  <a:solidFill>
                    <a:srgbClr val="000000"/>
                  </a:solidFill>
                </a:endParaRPr>
              </a:p>
              <a:p>
                <a:pPr marL="114300" lvl="0" indent="0">
                  <a:buClr>
                    <a:schemeClr val="accent1"/>
                  </a:buClr>
                  <a:buNone/>
                </a:pPr>
                <a:r>
                  <a:rPr lang="vi-VN" sz="1400" b="1">
                    <a:solidFill>
                      <a:srgbClr val="000000"/>
                    </a:solidFill>
                  </a:rPr>
                  <a:t>Thuật toán: </a:t>
                </a:r>
              </a:p>
              <a:p>
                <a:pPr lvl="0">
                  <a:buClr>
                    <a:schemeClr val="accent1"/>
                  </a:buClr>
                  <a:buFont typeface="Arial" panose="020B0604020202020204" pitchFamily="34" charset="0"/>
                  <a:buChar char="•"/>
                </a:pPr>
                <a:r>
                  <a:rPr lang="vi-VN" sz="1400">
                    <a:solidFill>
                      <a:srgbClr val="000000"/>
                    </a:solidFill>
                  </a:rPr>
                  <a:t>Sắp xếp các điểm lại theo hoành độ, nếu cùng hoành độ thì điểm có tung độ bé hơn sẽ đứng trước.</a:t>
                </a:r>
              </a:p>
              <a:p>
                <a:pPr lvl="0">
                  <a:buClr>
                    <a:schemeClr val="accent1"/>
                  </a:buClr>
                  <a:buFont typeface="Arial" panose="020B0604020202020204" pitchFamily="34" charset="0"/>
                  <a:buChar char="•"/>
                </a:pPr>
                <a:r>
                  <a:rPr lang="vi-VN" sz="1400">
                    <a:solidFill>
                      <a:srgbClr val="000000"/>
                    </a:solidFill>
                  </a:rPr>
                  <a:t>Gọi U là tập hợp các điểm nằm ở bao trên và u là số lượng. Xét tại một điểm.</a:t>
                </a:r>
              </a:p>
              <a:p>
                <a:pPr lvl="0">
                  <a:buClr>
                    <a:schemeClr val="accent1"/>
                  </a:buClr>
                  <a:buFont typeface="Wingdings" panose="05000000000000000000" pitchFamily="2" charset="2"/>
                  <a:buChar char="q"/>
                </a:pPr>
                <a:r>
                  <a:rPr lang="vi-VN" sz="1200">
                    <a:solidFill>
                      <a:srgbClr val="000000"/>
                    </a:solidFill>
                  </a:rPr>
                  <a:t>Thêm điểm này vào tập U, nếu tập U vẫn ít hơn 3 phần tử thì tiếp tục thêm điểm tiếp theo.</a:t>
                </a:r>
              </a:p>
              <a:p>
                <a:pPr lvl="0">
                  <a:buClr>
                    <a:schemeClr val="accent1"/>
                  </a:buClr>
                  <a:buFont typeface="Wingdings" panose="05000000000000000000" pitchFamily="2" charset="2"/>
                  <a:buChar char="q"/>
                </a:pPr>
                <a:r>
                  <a:rPr lang="vi-VN" sz="1200">
                    <a:solidFill>
                      <a:srgbClr val="000000"/>
                    </a:solidFill>
                  </a:rPr>
                  <a:t>Xét </a:t>
                </a:r>
                <a14:m>
                  <m:oMath xmlns:m="http://schemas.openxmlformats.org/officeDocument/2006/math">
                    <m:acc>
                      <m:accPr>
                        <m:chr m:val="⃗"/>
                        <m:ctrlPr>
                          <a:rPr lang="vi-VN" sz="1200" i="1" smtClean="0">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𝑎</m:t>
                        </m:r>
                      </m:e>
                    </m:acc>
                    <m:r>
                      <a:rPr lang="vi-VN" sz="1200" b="0" i="1" smtClean="0">
                        <a:solidFill>
                          <a:srgbClr val="000000"/>
                        </a:solidFill>
                        <a:latin typeface="Cambria Math" panose="02040503050406030204" pitchFamily="18" charset="0"/>
                      </a:rPr>
                      <m:t>=</m:t>
                    </m:r>
                    <m:acc>
                      <m:accPr>
                        <m:chr m:val="⃗"/>
                        <m:ctrlPr>
                          <a:rPr lang="vi-VN" sz="1200" b="0" i="1" smtClean="0">
                            <a:solidFill>
                              <a:srgbClr val="000000"/>
                            </a:solidFill>
                            <a:latin typeface="Cambria Math" panose="02040503050406030204" pitchFamily="18" charset="0"/>
                          </a:rPr>
                        </m:ctrlPr>
                      </m:accPr>
                      <m:e>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−2</m:t>
                            </m:r>
                          </m:sub>
                        </m:sSub>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−1</m:t>
                            </m:r>
                          </m:sub>
                        </m:sSub>
                      </m:e>
                    </m:acc>
                  </m:oMath>
                </a14:m>
                <a:r>
                  <a:rPr lang="vi-VN" sz="1200">
                    <a:solidFill>
                      <a:srgbClr val="000000"/>
                    </a:solidFill>
                  </a:rPr>
                  <a:t> và </a:t>
                </a:r>
                <a14:m>
                  <m:oMath xmlns:m="http://schemas.openxmlformats.org/officeDocument/2006/math">
                    <m:acc>
                      <m:accPr>
                        <m:chr m:val="⃗"/>
                        <m:ctrlPr>
                          <a:rPr lang="vi-VN" sz="1200" i="1">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𝑏</m:t>
                        </m:r>
                      </m:e>
                    </m:acc>
                    <m:r>
                      <a:rPr lang="vi-VN" sz="1200" i="1">
                        <a:solidFill>
                          <a:srgbClr val="000000"/>
                        </a:solidFill>
                        <a:latin typeface="Cambria Math" panose="02040503050406030204" pitchFamily="18" charset="0"/>
                      </a:rPr>
                      <m:t>=</m:t>
                    </m:r>
                    <m:acc>
                      <m:accPr>
                        <m:chr m:val="⃗"/>
                        <m:ctrlPr>
                          <a:rPr lang="vi-VN" sz="1200" i="1">
                            <a:solidFill>
                              <a:srgbClr val="000000"/>
                            </a:solidFill>
                            <a:latin typeface="Cambria Math" panose="02040503050406030204" pitchFamily="18" charset="0"/>
                          </a:rPr>
                        </m:ctrlPr>
                      </m:accPr>
                      <m:e>
                        <m:sSub>
                          <m:sSubPr>
                            <m:ctrlPr>
                              <a:rPr lang="vi-VN" sz="1200" i="1">
                                <a:solidFill>
                                  <a:srgbClr val="000000"/>
                                </a:solidFill>
                                <a:latin typeface="Cambria Math" panose="02040503050406030204" pitchFamily="18" charset="0"/>
                              </a:rPr>
                            </m:ctrlPr>
                          </m:sSubPr>
                          <m:e>
                            <m:r>
                              <a:rPr lang="vi-VN" sz="1200" i="1">
                                <a:solidFill>
                                  <a:srgbClr val="000000"/>
                                </a:solidFill>
                                <a:latin typeface="Cambria Math" panose="02040503050406030204" pitchFamily="18" charset="0"/>
                              </a:rPr>
                              <m:t>𝑈</m:t>
                            </m:r>
                          </m:e>
                          <m:sub>
                            <m:r>
                              <a:rPr lang="vi-VN" sz="1200" i="1">
                                <a:solidFill>
                                  <a:srgbClr val="000000"/>
                                </a:solidFill>
                                <a:latin typeface="Cambria Math" panose="02040503050406030204" pitchFamily="18" charset="0"/>
                              </a:rPr>
                              <m:t>𝑢</m:t>
                            </m:r>
                            <m:r>
                              <a:rPr lang="vi-VN" sz="1200" i="1">
                                <a:solidFill>
                                  <a:srgbClr val="000000"/>
                                </a:solidFill>
                                <a:latin typeface="Cambria Math" panose="02040503050406030204" pitchFamily="18" charset="0"/>
                              </a:rPr>
                              <m:t>−1</m:t>
                            </m:r>
                          </m:sub>
                        </m:sSub>
                        <m:sSub>
                          <m:sSubPr>
                            <m:ctrlPr>
                              <a:rPr lang="vi-VN" sz="1200" i="1">
                                <a:solidFill>
                                  <a:srgbClr val="000000"/>
                                </a:solidFill>
                                <a:latin typeface="Cambria Math" panose="02040503050406030204" pitchFamily="18" charset="0"/>
                              </a:rPr>
                            </m:ctrlPr>
                          </m:sSubPr>
                          <m:e>
                            <m:r>
                              <a:rPr lang="vi-VN" sz="1200" i="1">
                                <a:solidFill>
                                  <a:srgbClr val="000000"/>
                                </a:solidFill>
                                <a:latin typeface="Cambria Math" panose="02040503050406030204" pitchFamily="18" charset="0"/>
                              </a:rPr>
                              <m:t>𝑈</m:t>
                            </m:r>
                          </m:e>
                          <m:sub>
                            <m:r>
                              <a:rPr lang="vi-VN" sz="1200" i="1">
                                <a:solidFill>
                                  <a:srgbClr val="000000"/>
                                </a:solidFill>
                                <a:latin typeface="Cambria Math" panose="02040503050406030204" pitchFamily="18" charset="0"/>
                              </a:rPr>
                              <m:t>𝑢</m:t>
                            </m:r>
                          </m:sub>
                        </m:sSub>
                      </m:e>
                    </m:acc>
                  </m:oMath>
                </a14:m>
                <a:r>
                  <a:rPr lang="vi-VN" sz="1200">
                    <a:solidFill>
                      <a:srgbClr val="000000"/>
                    </a:solidFill>
                  </a:rPr>
                  <a:t>. Nếu </a:t>
                </a:r>
                <a14:m>
                  <m:oMath xmlns:m="http://schemas.openxmlformats.org/officeDocument/2006/math">
                    <m:acc>
                      <m:accPr>
                        <m:chr m:val="⃗"/>
                        <m:ctrlPr>
                          <a:rPr lang="vi-VN" sz="1200" i="1">
                            <a:solidFill>
                              <a:srgbClr val="000000"/>
                            </a:solidFill>
                            <a:latin typeface="Cambria Math" panose="02040503050406030204" pitchFamily="18" charset="0"/>
                          </a:rPr>
                        </m:ctrlPr>
                      </m:accPr>
                      <m:e>
                        <m:r>
                          <a:rPr lang="vi-VN" sz="1200" i="1">
                            <a:solidFill>
                              <a:srgbClr val="000000"/>
                            </a:solidFill>
                            <a:latin typeface="Cambria Math" panose="02040503050406030204" pitchFamily="18" charset="0"/>
                          </a:rPr>
                          <m:t>𝑎</m:t>
                        </m:r>
                      </m:e>
                    </m:acc>
                    <m:r>
                      <a:rPr lang="vi-VN" sz="1200" i="1" smtClean="0">
                        <a:solidFill>
                          <a:srgbClr val="000000"/>
                        </a:solidFill>
                        <a:latin typeface="Cambria Math" panose="02040503050406030204" pitchFamily="18" charset="0"/>
                        <a:ea typeface="Cambria Math" panose="02040503050406030204" pitchFamily="18" charset="0"/>
                      </a:rPr>
                      <m:t>×</m:t>
                    </m:r>
                    <m:acc>
                      <m:accPr>
                        <m:chr m:val="⃗"/>
                        <m:ctrlPr>
                          <a:rPr lang="vi-VN" sz="1200" i="1">
                            <a:solidFill>
                              <a:srgbClr val="000000"/>
                            </a:solidFill>
                            <a:latin typeface="Cambria Math" panose="02040503050406030204" pitchFamily="18" charset="0"/>
                          </a:rPr>
                        </m:ctrlPr>
                      </m:accPr>
                      <m:e>
                        <m:r>
                          <a:rPr lang="vi-VN" sz="1200" b="0" i="1" smtClean="0">
                            <a:solidFill>
                              <a:srgbClr val="000000"/>
                            </a:solidFill>
                            <a:latin typeface="Cambria Math" panose="02040503050406030204" pitchFamily="18" charset="0"/>
                          </a:rPr>
                          <m:t>𝑏</m:t>
                        </m:r>
                      </m:e>
                    </m:acc>
                    <m:r>
                      <a:rPr lang="vi-VN" sz="1200" b="0" i="1" smtClean="0">
                        <a:solidFill>
                          <a:srgbClr val="000000"/>
                        </a:solidFill>
                        <a:latin typeface="Cambria Math" panose="02040503050406030204" pitchFamily="18" charset="0"/>
                      </a:rPr>
                      <m:t>&lt;0</m:t>
                    </m:r>
                    <m:r>
                      <a:rPr lang="vi-VN" sz="1200" b="0" i="0" smtClean="0">
                        <a:solidFill>
                          <a:srgbClr val="000000"/>
                        </a:solidFill>
                        <a:latin typeface="Cambria Math" panose="02040503050406030204" pitchFamily="18" charset="0"/>
                      </a:rPr>
                      <m:t> </m:t>
                    </m:r>
                  </m:oMath>
                </a14:m>
                <a:r>
                  <a:rPr lang="vi-VN" sz="1200">
                    <a:solidFill>
                      <a:srgbClr val="000000"/>
                    </a:solidFill>
                  </a:rPr>
                  <a:t>thì ta xét tiếp điểm tiếp theo, còn không, loại bỏ điểm </a:t>
                </a:r>
                <a14:m>
                  <m:oMath xmlns:m="http://schemas.openxmlformats.org/officeDocument/2006/math">
                    <m:sSub>
                      <m:sSubPr>
                        <m:ctrlPr>
                          <a:rPr lang="vi-VN" sz="1200" b="0" i="1" smtClean="0">
                            <a:solidFill>
                              <a:srgbClr val="000000"/>
                            </a:solidFill>
                            <a:latin typeface="Cambria Math" panose="02040503050406030204" pitchFamily="18" charset="0"/>
                          </a:rPr>
                        </m:ctrlPr>
                      </m:sSubPr>
                      <m:e>
                        <m:r>
                          <a:rPr lang="vi-VN" sz="1200" b="0" i="1" smtClean="0">
                            <a:solidFill>
                              <a:srgbClr val="000000"/>
                            </a:solidFill>
                            <a:latin typeface="Cambria Math" panose="02040503050406030204" pitchFamily="18" charset="0"/>
                          </a:rPr>
                          <m:t>𝑈</m:t>
                        </m:r>
                      </m:e>
                      <m:sub>
                        <m:r>
                          <a:rPr lang="vi-VN" sz="1200" b="0" i="1" smtClean="0">
                            <a:solidFill>
                              <a:srgbClr val="000000"/>
                            </a:solidFill>
                            <a:latin typeface="Cambria Math" panose="02040503050406030204" pitchFamily="18" charset="0"/>
                          </a:rPr>
                          <m:t>𝑢</m:t>
                        </m:r>
                        <m:r>
                          <a:rPr lang="vi-VN" sz="1200" b="0" i="1" smtClean="0">
                            <a:solidFill>
                              <a:srgbClr val="000000"/>
                            </a:solidFill>
                            <a:latin typeface="Cambria Math" panose="02040503050406030204" pitchFamily="18" charset="0"/>
                          </a:rPr>
                          <m:t>−1</m:t>
                        </m:r>
                      </m:sub>
                    </m:sSub>
                  </m:oMath>
                </a14:m>
                <a:r>
                  <a:rPr lang="vi-VN" sz="1200">
                    <a:solidFill>
                      <a:srgbClr val="000000"/>
                    </a:solidFill>
                  </a:rPr>
                  <a:t> và quay lại bước đầu tiên.</a:t>
                </a:r>
              </a:p>
              <a:p>
                <a:pPr lvl="0">
                  <a:buClr>
                    <a:schemeClr val="accent1"/>
                  </a:buClr>
                  <a:buFont typeface="Arial" panose="020B0604020202020204" pitchFamily="34" charset="0"/>
                  <a:buChar char="•"/>
                </a:pPr>
                <a:r>
                  <a:rPr lang="vi-VN" sz="1400">
                    <a:solidFill>
                      <a:srgbClr val="000000"/>
                    </a:solidFill>
                  </a:rPr>
                  <a:t>Thực hiện tương tự với bao dưới, theo thứ tự ngược lại, ta sẽ tìm được bao lồi.</a:t>
                </a:r>
              </a:p>
              <a:p>
                <a:pPr lvl="0">
                  <a:buClr>
                    <a:schemeClr val="accent1"/>
                  </a:buClr>
                  <a:buFont typeface="Wingdings" panose="05000000000000000000" pitchFamily="2" charset="2"/>
                  <a:buChar char="q"/>
                </a:pPr>
                <a:endParaRPr lang="vi-VN" sz="1400"/>
              </a:p>
              <a:p>
                <a:pPr lvl="0">
                  <a:buClr>
                    <a:schemeClr val="accent1"/>
                  </a:buClr>
                  <a:buFont typeface="Wingdings" panose="05000000000000000000" pitchFamily="2" charset="2"/>
                  <a:buChar char="q"/>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11700" y="1266325"/>
                <a:ext cx="5365200" cy="3432150"/>
              </a:xfrm>
              <a:prstGeom prst="rect">
                <a:avLst/>
              </a:prstGeom>
              <a:blipFill>
                <a:blip r:embed="rId3"/>
                <a:stretch>
                  <a:fillRect b="-4263"/>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Andrew&amp;#39;s monotone chain convex hull algorithm – positive sign in vector...  | Download Scientific Diagram">
            <a:extLst>
              <a:ext uri="{FF2B5EF4-FFF2-40B4-BE49-F238E27FC236}">
                <a16:creationId xmlns:a16="http://schemas.microsoft.com/office/drawing/2014/main" id="{33D26716-4972-49E7-A79F-77ADA3D33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132" y="1126213"/>
            <a:ext cx="2635664" cy="1781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F41F9B0B-FB22-49EE-AC10-BB0A9077A0B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93434" y="3063359"/>
            <a:ext cx="1834224" cy="18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13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B. Bao </a:t>
            </a:r>
            <a:r>
              <a:rPr lang="en-US" err="1">
                <a:latin typeface="Open Sans"/>
                <a:ea typeface="Open Sans"/>
                <a:cs typeface="Open Sans"/>
                <a:sym typeface="Open Sans"/>
              </a:rPr>
              <a:t>Lồi</a:t>
            </a:r>
            <a:endParaRPr>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88" name="Google Shape;88;p16"/>
              <p:cNvSpPr txBox="1">
                <a:spLocks noGrp="1"/>
              </p:cNvSpPr>
              <p:nvPr>
                <p:ph type="body" idx="1"/>
              </p:nvPr>
            </p:nvSpPr>
            <p:spPr>
              <a:xfrm>
                <a:off x="309310" y="1115409"/>
                <a:ext cx="4156533" cy="379049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a:solidFill>
                      <a:schemeClr val="accent1"/>
                    </a:solidFill>
                  </a:rPr>
                  <a:t>3. </a:t>
                </a:r>
                <a:r>
                  <a:rPr lang="en-US" b="1" err="1">
                    <a:solidFill>
                      <a:schemeClr val="accent1"/>
                    </a:solidFill>
                  </a:rPr>
                  <a:t>Thuật</a:t>
                </a:r>
                <a:r>
                  <a:rPr lang="en-US" b="1">
                    <a:solidFill>
                      <a:schemeClr val="accent1"/>
                    </a:solidFill>
                  </a:rPr>
                  <a:t> </a:t>
                </a:r>
                <a:r>
                  <a:rPr lang="en-US" b="1" err="1">
                    <a:solidFill>
                      <a:schemeClr val="accent1"/>
                    </a:solidFill>
                  </a:rPr>
                  <a:t>toán</a:t>
                </a:r>
                <a:r>
                  <a:rPr lang="en-US" b="1">
                    <a:solidFill>
                      <a:schemeClr val="accent1"/>
                    </a:solidFill>
                  </a:rPr>
                  <a:t> </a:t>
                </a:r>
                <a:r>
                  <a:rPr lang="en-US" b="1" err="1">
                    <a:solidFill>
                      <a:schemeClr val="accent1"/>
                    </a:solidFill>
                  </a:rPr>
                  <a:t>xác</a:t>
                </a:r>
                <a:r>
                  <a:rPr lang="en-US" b="1">
                    <a:solidFill>
                      <a:schemeClr val="accent1"/>
                    </a:solidFill>
                  </a:rPr>
                  <a:t> </a:t>
                </a:r>
                <a:r>
                  <a:rPr lang="en-US" b="1" err="1">
                    <a:solidFill>
                      <a:schemeClr val="accent1"/>
                    </a:solidFill>
                  </a:rPr>
                  <a:t>định</a:t>
                </a:r>
                <a:r>
                  <a:rPr lang="en-US" b="1">
                    <a:solidFill>
                      <a:schemeClr val="accent1"/>
                    </a:solidFill>
                  </a:rPr>
                  <a:t> bao </a:t>
                </a:r>
                <a:r>
                  <a:rPr lang="en-US" b="1" err="1">
                    <a:solidFill>
                      <a:schemeClr val="accent1"/>
                    </a:solidFill>
                  </a:rPr>
                  <a:t>lồi</a:t>
                </a:r>
                <a:r>
                  <a:rPr lang="en-US" b="1">
                    <a:solidFill>
                      <a:schemeClr val="accent1"/>
                    </a:solidFill>
                  </a:rPr>
                  <a:t>:</a:t>
                </a:r>
              </a:p>
              <a:p>
                <a:pPr marL="114300" lvl="0" indent="0">
                  <a:buClr>
                    <a:schemeClr val="accent1"/>
                  </a:buClr>
                  <a:buNone/>
                </a:pPr>
                <a:r>
                  <a:rPr lang="vi-VN" sz="1400" b="1" i="1">
                    <a:solidFill>
                      <a:srgbClr val="000000"/>
                    </a:solidFill>
                  </a:rPr>
                  <a:t>Thuật toán Chuỗi đơn điệu (Monotone chain)</a:t>
                </a:r>
              </a:p>
              <a:p>
                <a:pPr lvl="0">
                  <a:buClr>
                    <a:schemeClr val="accent1"/>
                  </a:buClr>
                  <a:buFont typeface="Wingdings" panose="05000000000000000000" pitchFamily="2" charset="2"/>
                  <a:buChar char="q"/>
                </a:pPr>
                <a:r>
                  <a:rPr lang="en-US" sz="1400">
                    <a:solidFill>
                      <a:srgbClr val="000000"/>
                    </a:solidFill>
                  </a:rPr>
                  <a:t>Bao </a:t>
                </a:r>
                <a:r>
                  <a:rPr lang="en-US" sz="1400" err="1">
                    <a:solidFill>
                      <a:srgbClr val="000000"/>
                    </a:solidFill>
                  </a:rPr>
                  <a:t>trên</a:t>
                </a:r>
                <a:r>
                  <a:rPr lang="en-US" sz="1400">
                    <a:solidFill>
                      <a:srgbClr val="000000"/>
                    </a:solidFill>
                  </a:rPr>
                  <a:t>: </a:t>
                </a:r>
                <a:r>
                  <a:rPr lang="en-US" sz="1400" err="1">
                    <a:solidFill>
                      <a:srgbClr val="000000"/>
                    </a:solidFill>
                  </a:rPr>
                  <a:t>theo</a:t>
                </a:r>
                <a:r>
                  <a:rPr lang="en-US" sz="1400">
                    <a:solidFill>
                      <a:srgbClr val="000000"/>
                    </a:solidFill>
                  </a:rPr>
                  <a:t> </a:t>
                </a:r>
                <a:r>
                  <a:rPr lang="en-US" sz="1400" err="1">
                    <a:solidFill>
                      <a:srgbClr val="000000"/>
                    </a:solidFill>
                  </a:rPr>
                  <a:t>chiều</a:t>
                </a:r>
                <a:r>
                  <a:rPr lang="en-US" sz="1400">
                    <a:solidFill>
                      <a:srgbClr val="000000"/>
                    </a:solidFill>
                  </a:rPr>
                  <a:t> </a:t>
                </a:r>
                <a:r>
                  <a:rPr lang="en-US" sz="1400" err="1">
                    <a:solidFill>
                      <a:srgbClr val="000000"/>
                    </a:solidFill>
                  </a:rPr>
                  <a:t>kim</a:t>
                </a:r>
                <a:r>
                  <a:rPr lang="en-US" sz="1400">
                    <a:solidFill>
                      <a:srgbClr val="000000"/>
                    </a:solidFill>
                  </a:rPr>
                  <a:t> </a:t>
                </a:r>
                <a:r>
                  <a:rPr lang="en-US" sz="1400" err="1">
                    <a:solidFill>
                      <a:srgbClr val="000000"/>
                    </a:solidFill>
                  </a:rPr>
                  <a:t>đồng</a:t>
                </a:r>
                <a:r>
                  <a:rPr lang="en-US" sz="1400">
                    <a:solidFill>
                      <a:srgbClr val="000000"/>
                    </a:solidFill>
                  </a:rPr>
                  <a:t> </a:t>
                </a:r>
                <a:r>
                  <a:rPr lang="en-US" sz="1400" err="1">
                    <a:solidFill>
                      <a:srgbClr val="000000"/>
                    </a:solidFill>
                  </a:rPr>
                  <a:t>hồ</a:t>
                </a:r>
                <a:r>
                  <a:rPr lang="en-US" sz="1400">
                    <a:solidFill>
                      <a:srgbClr val="000000"/>
                    </a:solidFill>
                  </a:rPr>
                  <a:t>.</a:t>
                </a:r>
                <a:endParaRPr lang="vi-VN" sz="1400">
                  <a:solidFill>
                    <a:srgbClr val="00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b="0" i="1" smtClean="0">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𝐴𝐵</m:t>
                        </m:r>
                      </m:e>
                    </m:acc>
                    <m:r>
                      <a:rPr lang="en-US" sz="1400" b="0" i="1" smtClean="0">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𝐵𝐶</m:t>
                        </m:r>
                      </m:e>
                    </m:acc>
                    <m:r>
                      <a:rPr lang="en-US" sz="1400" b="0" i="1" smtClean="0">
                        <a:solidFill>
                          <a:srgbClr val="00B050"/>
                        </a:solidFill>
                        <a:latin typeface="Cambria Math" panose="02040503050406030204" pitchFamily="18" charset="0"/>
                      </a:rPr>
                      <m:t>=−5&lt;0</m:t>
                    </m:r>
                  </m:oMath>
                </a14:m>
                <a:endParaRPr lang="en-US" sz="1400">
                  <a:solidFill>
                    <a:srgbClr val="00B05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𝐵𝐶</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𝐶𝐷</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3&gt;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𝐵𝐷</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𝐷𝐺</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9</m:t>
                    </m:r>
                    <m:r>
                      <a:rPr lang="en-US" sz="1400" i="1">
                        <a:solidFill>
                          <a:srgbClr val="00B050"/>
                        </a:solidFill>
                        <a:latin typeface="Cambria Math" panose="02040503050406030204" pitchFamily="18" charset="0"/>
                      </a:rPr>
                      <m:t>&lt;0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𝐷𝐺</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𝐺𝐸</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5&gt;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𝐵𝐷</m:t>
                        </m:r>
                      </m:e>
                    </m:acc>
                    <m:r>
                      <a:rPr lang="en-US" sz="1400" i="1">
                        <a:solidFill>
                          <a:srgbClr val="FF0000"/>
                        </a:solidFill>
                        <a:latin typeface="Cambria Math" panose="02040503050406030204" pitchFamily="18" charset="0"/>
                        <a:ea typeface="Cambria Math" panose="02040503050406030204" pitchFamily="18" charset="0"/>
                      </a:rPr>
                      <m:t>×</m:t>
                    </m:r>
                  </m:oMath>
                </a14:m>
                <a:r>
                  <a:rPr lang="en-US" sz="1400">
                    <a:solidFill>
                      <a:srgbClr val="FF0000"/>
                    </a:solidFill>
                  </a:rPr>
                  <a:t>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𝐷𝐸</m:t>
                        </m:r>
                      </m:e>
                    </m:acc>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1&gt;</m:t>
                    </m:r>
                    <m:r>
                      <a:rPr lang="en-US" sz="1400" i="1">
                        <a:solidFill>
                          <a:srgbClr val="FF0000"/>
                        </a:solidFill>
                        <a:latin typeface="Cambria Math" panose="02040503050406030204" pitchFamily="18" charset="0"/>
                      </a:rPr>
                      <m:t>0</m:t>
                    </m:r>
                  </m:oMath>
                </a14:m>
                <a:endParaRPr lang="en-US" sz="1400">
                  <a:solidFill>
                    <a:srgbClr val="FF0000"/>
                  </a:solidFill>
                </a:endParaRP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i="1">
                            <a:solidFill>
                              <a:srgbClr val="00B050"/>
                            </a:solidFill>
                            <a:latin typeface="Cambria Math" panose="02040503050406030204" pitchFamily="18" charset="0"/>
                          </a:rPr>
                          <m:t>𝐵</m:t>
                        </m:r>
                        <m:r>
                          <a:rPr lang="en-US" sz="1400" b="0" i="1" smtClean="0">
                            <a:solidFill>
                              <a:srgbClr val="00B050"/>
                            </a:solidFill>
                            <a:latin typeface="Cambria Math" panose="02040503050406030204" pitchFamily="18" charset="0"/>
                          </a:rPr>
                          <m:t>𝐸</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𝐸𝐹</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−8</m:t>
                    </m:r>
                    <m:r>
                      <a:rPr lang="en-US" sz="1400" i="1">
                        <a:solidFill>
                          <a:srgbClr val="00B050"/>
                        </a:solidFill>
                        <a:latin typeface="Cambria Math" panose="02040503050406030204" pitchFamily="18" charset="0"/>
                      </a:rPr>
                      <m:t>&lt;0</m:t>
                    </m:r>
                  </m:oMath>
                </a14:m>
                <a:endParaRPr lang="en-US" sz="1400">
                  <a:solidFill>
                    <a:srgbClr val="FF0000"/>
                  </a:solidFill>
                </a:endParaRPr>
              </a:p>
              <a:p>
                <a:pPr marL="114300" indent="0">
                  <a:buClr>
                    <a:schemeClr val="accent1"/>
                  </a:buClr>
                  <a:buNone/>
                </a:pPr>
                <a:r>
                  <a:rPr lang="en-US" sz="1400">
                    <a:solidFill>
                      <a:srgbClr val="000000"/>
                    </a:solidFill>
                  </a:rPr>
                  <a:t>=&gt; Bao </a:t>
                </a:r>
                <a:r>
                  <a:rPr lang="en-US" sz="1400" err="1">
                    <a:solidFill>
                      <a:srgbClr val="000000"/>
                    </a:solidFill>
                  </a:rPr>
                  <a:t>trên</a:t>
                </a:r>
                <a:r>
                  <a:rPr lang="en-US" sz="1400">
                    <a:solidFill>
                      <a:srgbClr val="000000"/>
                    </a:solidFill>
                  </a:rPr>
                  <a:t> </a:t>
                </a:r>
                <a:r>
                  <a:rPr lang="en-US" sz="1400" err="1">
                    <a:solidFill>
                      <a:srgbClr val="000000"/>
                    </a:solidFill>
                  </a:rPr>
                  <a:t>gồm</a:t>
                </a:r>
                <a:r>
                  <a:rPr lang="en-US" sz="1400">
                    <a:solidFill>
                      <a:srgbClr val="000000"/>
                    </a:solidFill>
                  </a:rPr>
                  <a:t>: A, B, E, F</a:t>
                </a:r>
              </a:p>
              <a:p>
                <a:pPr>
                  <a:buClr>
                    <a:schemeClr val="accent1"/>
                  </a:buClr>
                  <a:buFont typeface="Wingdings" panose="05000000000000000000" pitchFamily="2" charset="2"/>
                  <a:buChar char="q"/>
                </a:pPr>
                <a:r>
                  <a:rPr lang="en-US" sz="1400">
                    <a:solidFill>
                      <a:srgbClr val="000000"/>
                    </a:solidFill>
                  </a:rPr>
                  <a:t>Bao </a:t>
                </a:r>
                <a:r>
                  <a:rPr lang="en-US" sz="1400" err="1">
                    <a:solidFill>
                      <a:srgbClr val="000000"/>
                    </a:solidFill>
                  </a:rPr>
                  <a:t>dưới</a:t>
                </a:r>
                <a:r>
                  <a:rPr lang="en-US" sz="1400">
                    <a:solidFill>
                      <a:srgbClr val="000000"/>
                    </a:solidFill>
                  </a:rPr>
                  <a:t>: </a:t>
                </a:r>
                <a:r>
                  <a:rPr lang="en-US" sz="1400" err="1">
                    <a:solidFill>
                      <a:srgbClr val="000000"/>
                    </a:solidFill>
                  </a:rPr>
                  <a:t>ngược</a:t>
                </a:r>
                <a:r>
                  <a:rPr lang="en-US" sz="1400">
                    <a:solidFill>
                      <a:srgbClr val="000000"/>
                    </a:solidFill>
                  </a:rPr>
                  <a:t> </a:t>
                </a:r>
                <a:r>
                  <a:rPr lang="en-US" sz="1400" err="1">
                    <a:solidFill>
                      <a:srgbClr val="000000"/>
                    </a:solidFill>
                  </a:rPr>
                  <a:t>chiều</a:t>
                </a:r>
                <a:r>
                  <a:rPr lang="en-US" sz="1400">
                    <a:solidFill>
                      <a:srgbClr val="000000"/>
                    </a:solidFill>
                  </a:rPr>
                  <a:t> </a:t>
                </a:r>
                <a:r>
                  <a:rPr lang="en-US" sz="1400" err="1">
                    <a:solidFill>
                      <a:srgbClr val="000000"/>
                    </a:solidFill>
                  </a:rPr>
                  <a:t>kim</a:t>
                </a:r>
                <a:r>
                  <a:rPr lang="en-US" sz="1400">
                    <a:solidFill>
                      <a:srgbClr val="000000"/>
                    </a:solidFill>
                  </a:rPr>
                  <a:t> </a:t>
                </a:r>
                <a:r>
                  <a:rPr lang="en-US" sz="1400" err="1">
                    <a:solidFill>
                      <a:srgbClr val="000000"/>
                    </a:solidFill>
                  </a:rPr>
                  <a:t>đồng</a:t>
                </a:r>
                <a:r>
                  <a:rPr lang="en-US" sz="1400">
                    <a:solidFill>
                      <a:srgbClr val="000000"/>
                    </a:solidFill>
                  </a:rPr>
                  <a:t> </a:t>
                </a:r>
                <a:r>
                  <a:rPr lang="en-US" sz="1400" err="1">
                    <a:solidFill>
                      <a:srgbClr val="000000"/>
                    </a:solidFill>
                  </a:rPr>
                  <a:t>hồ</a:t>
                </a:r>
                <a:r>
                  <a:rPr lang="en-US" sz="1400">
                    <a:solidFill>
                      <a:srgbClr val="000000"/>
                    </a:solidFill>
                  </a:rPr>
                  <a:t>.</a:t>
                </a:r>
              </a:p>
              <a:p>
                <a:pPr>
                  <a:buClr>
                    <a:schemeClr val="accent1"/>
                  </a:buClr>
                  <a:buFont typeface="Arial" panose="020B0604020202020204" pitchFamily="34" charset="0"/>
                  <a:buChar char="•"/>
                </a:pP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𝐴𝐺</m:t>
                        </m:r>
                      </m:e>
                    </m:acc>
                    <m:r>
                      <a:rPr lang="en-US" sz="1400" i="1">
                        <a:solidFill>
                          <a:srgbClr val="00B050"/>
                        </a:solidFill>
                        <a:latin typeface="Cambria Math" panose="02040503050406030204" pitchFamily="18" charset="0"/>
                        <a:ea typeface="Cambria Math" panose="02040503050406030204" pitchFamily="18" charset="0"/>
                      </a:rPr>
                      <m:t>×</m:t>
                    </m:r>
                  </m:oMath>
                </a14:m>
                <a:r>
                  <a:rPr lang="en-US" sz="1400">
                    <a:solidFill>
                      <a:srgbClr val="00B050"/>
                    </a:solidFill>
                  </a:rPr>
                  <a:t> </a:t>
                </a:r>
                <a14:m>
                  <m:oMath xmlns:m="http://schemas.openxmlformats.org/officeDocument/2006/math">
                    <m:acc>
                      <m:accPr>
                        <m:chr m:val="⃗"/>
                        <m:ctrlPr>
                          <a:rPr lang="en-US" sz="1400" i="1">
                            <a:solidFill>
                              <a:srgbClr val="00B050"/>
                            </a:solidFill>
                            <a:latin typeface="Cambria Math" panose="02040503050406030204" pitchFamily="18" charset="0"/>
                          </a:rPr>
                        </m:ctrlPr>
                      </m:accPr>
                      <m:e>
                        <m:r>
                          <a:rPr lang="en-US" sz="1400" b="0" i="1" smtClean="0">
                            <a:solidFill>
                              <a:srgbClr val="00B050"/>
                            </a:solidFill>
                            <a:latin typeface="Cambria Math" panose="02040503050406030204" pitchFamily="18" charset="0"/>
                          </a:rPr>
                          <m:t>𝐺𝐹</m:t>
                        </m:r>
                      </m:e>
                    </m:acc>
                    <m:r>
                      <a:rPr lang="en-US" sz="1400" i="1">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11&gt;</m:t>
                    </m:r>
                    <m:r>
                      <a:rPr lang="en-US" sz="1400" i="1">
                        <a:solidFill>
                          <a:srgbClr val="00B050"/>
                        </a:solidFill>
                        <a:latin typeface="Cambria Math" panose="02040503050406030204" pitchFamily="18" charset="0"/>
                      </a:rPr>
                      <m:t>0</m:t>
                    </m:r>
                  </m:oMath>
                </a14:m>
                <a:endParaRPr lang="en-US" sz="1400">
                  <a:solidFill>
                    <a:srgbClr val="FF0000"/>
                  </a:solidFill>
                </a:endParaRPr>
              </a:p>
              <a:p>
                <a:pPr marL="114300" indent="0">
                  <a:buClr>
                    <a:schemeClr val="accent1"/>
                  </a:buClr>
                  <a:buNone/>
                </a:pPr>
                <a:r>
                  <a:rPr lang="en-US" sz="1400">
                    <a:solidFill>
                      <a:srgbClr val="000000"/>
                    </a:solidFill>
                  </a:rPr>
                  <a:t>=&gt; Bao </a:t>
                </a:r>
                <a:r>
                  <a:rPr lang="en-US" sz="1400" err="1">
                    <a:solidFill>
                      <a:srgbClr val="000000"/>
                    </a:solidFill>
                  </a:rPr>
                  <a:t>dưới</a:t>
                </a:r>
                <a:r>
                  <a:rPr lang="en-US" sz="1400">
                    <a:solidFill>
                      <a:srgbClr val="000000"/>
                    </a:solidFill>
                  </a:rPr>
                  <a:t> </a:t>
                </a:r>
                <a:r>
                  <a:rPr lang="en-US" sz="1400" err="1">
                    <a:solidFill>
                      <a:srgbClr val="000000"/>
                    </a:solidFill>
                  </a:rPr>
                  <a:t>gồm</a:t>
                </a:r>
                <a:r>
                  <a:rPr lang="en-US" sz="1400">
                    <a:solidFill>
                      <a:srgbClr val="000000"/>
                    </a:solidFill>
                  </a:rPr>
                  <a:t>: A, G, F</a:t>
                </a:r>
              </a:p>
              <a:p>
                <a:pPr marL="114300" indent="0">
                  <a:buClr>
                    <a:schemeClr val="accent1"/>
                  </a:buClr>
                  <a:buNone/>
                </a:pPr>
                <a:endParaRPr lang="vi-VN" sz="1400"/>
              </a:p>
              <a:p>
                <a:pPr marL="114300" indent="0">
                  <a:buClr>
                    <a:schemeClr val="accent1"/>
                  </a:buClr>
                  <a:buNone/>
                </a:pPr>
                <a:endParaRPr lang="en-US" sz="1400">
                  <a:solidFill>
                    <a:srgbClr val="FF0000"/>
                  </a:solidFill>
                </a:endParaRPr>
              </a:p>
              <a:p>
                <a:pPr marL="114300" lvl="0" indent="0">
                  <a:buClr>
                    <a:schemeClr val="accent1"/>
                  </a:buClr>
                  <a:buNone/>
                </a:pPr>
                <a:endParaRPr lang="en-US" sz="1400">
                  <a:solidFill>
                    <a:srgbClr val="00B050"/>
                  </a:solidFill>
                </a:endParaRPr>
              </a:p>
              <a:p>
                <a:pPr marL="114300" lvl="0" indent="0">
                  <a:buClr>
                    <a:schemeClr val="accent1"/>
                  </a:buClr>
                  <a:buNone/>
                </a:pPr>
                <a:endParaRPr lang="en-US" sz="1400">
                  <a:solidFill>
                    <a:srgbClr val="00B050"/>
                  </a:solidFill>
                </a:endParaRPr>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a:p>
                <a:pPr marL="114300" lvl="0" indent="0">
                  <a:buClr>
                    <a:schemeClr val="accent1"/>
                  </a:buClr>
                  <a:buNone/>
                </a:pPr>
                <a:endParaRPr lang="vi-VN" sz="1400"/>
              </a:p>
            </p:txBody>
          </p:sp>
        </mc:Choice>
        <mc:Fallback xmlns="">
          <p:sp>
            <p:nvSpPr>
              <p:cNvPr id="88" name="Google Shape;88;p16"/>
              <p:cNvSpPr txBox="1">
                <a:spLocks noGrp="1" noRot="1" noChangeAspect="1" noMove="1" noResize="1" noEditPoints="1" noAdjustHandles="1" noChangeArrowheads="1" noChangeShapeType="1" noTextEdit="1"/>
              </p:cNvSpPr>
              <p:nvPr>
                <p:ph type="body" idx="1"/>
              </p:nvPr>
            </p:nvSpPr>
            <p:spPr>
              <a:xfrm>
                <a:off x="309310" y="1115409"/>
                <a:ext cx="4156533" cy="3790493"/>
              </a:xfrm>
              <a:prstGeom prst="rect">
                <a:avLst/>
              </a:prstGeom>
              <a:blipFill>
                <a:blip r:embed="rId3"/>
                <a:stretch>
                  <a:fillRect/>
                </a:stretch>
              </a:blipFill>
            </p:spPr>
            <p:txBody>
              <a:bodyPr/>
              <a:lstStyle/>
              <a:p>
                <a:r>
                  <a:rPr lang="en-US">
                    <a:noFill/>
                  </a:rPr>
                  <a:t> </a:t>
                </a:r>
              </a:p>
            </p:txBody>
          </p:sp>
        </mc:Fallback>
      </mc:AlternateContent>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1DA9372-A642-437B-BAA4-BC4732744BA4}"/>
              </a:ext>
            </a:extLst>
          </p:cNvPr>
          <p:cNvGrpSpPr/>
          <p:nvPr/>
        </p:nvGrpSpPr>
        <p:grpSpPr>
          <a:xfrm>
            <a:off x="4662055" y="981628"/>
            <a:ext cx="3944143" cy="3927539"/>
            <a:chOff x="4662055" y="981628"/>
            <a:chExt cx="3944143" cy="3927539"/>
          </a:xfrm>
        </p:grpSpPr>
        <p:pic>
          <p:nvPicPr>
            <p:cNvPr id="3" name="Picture 2">
              <a:extLst>
                <a:ext uri="{FF2B5EF4-FFF2-40B4-BE49-F238E27FC236}">
                  <a16:creationId xmlns:a16="http://schemas.microsoft.com/office/drawing/2014/main" id="{AB960D4C-D0B0-48C6-A4B0-B909F40C7A74}"/>
                </a:ext>
              </a:extLst>
            </p:cNvPr>
            <p:cNvPicPr>
              <a:picLocks noChangeAspect="1"/>
            </p:cNvPicPr>
            <p:nvPr/>
          </p:nvPicPr>
          <p:blipFill>
            <a:blip r:embed="rId4"/>
            <a:stretch>
              <a:fillRect/>
            </a:stretch>
          </p:blipFill>
          <p:spPr>
            <a:xfrm>
              <a:off x="4662055" y="981628"/>
              <a:ext cx="3553689" cy="3927539"/>
            </a:xfrm>
            <a:prstGeom prst="rect">
              <a:avLst/>
            </a:prstGeom>
          </p:spPr>
        </p:pic>
        <p:sp>
          <p:nvSpPr>
            <p:cNvPr id="2" name="TextBox 1">
              <a:extLst>
                <a:ext uri="{FF2B5EF4-FFF2-40B4-BE49-F238E27FC236}">
                  <a16:creationId xmlns:a16="http://schemas.microsoft.com/office/drawing/2014/main" id="{88F2E437-52A9-4D0C-B6CE-33D953E93A59}"/>
                </a:ext>
              </a:extLst>
            </p:cNvPr>
            <p:cNvSpPr txBox="1"/>
            <p:nvPr/>
          </p:nvSpPr>
          <p:spPr>
            <a:xfrm>
              <a:off x="5278581" y="3854095"/>
              <a:ext cx="671979" cy="307777"/>
            </a:xfrm>
            <a:prstGeom prst="rect">
              <a:avLst/>
            </a:prstGeom>
            <a:noFill/>
          </p:spPr>
          <p:txBody>
            <a:bodyPr wrap="none" rtlCol="0">
              <a:spAutoFit/>
            </a:bodyPr>
            <a:lstStyle/>
            <a:p>
              <a:r>
                <a:rPr lang="en-US"/>
                <a:t>A(1,2)</a:t>
              </a:r>
              <a:endParaRPr lang="vi-VN"/>
            </a:p>
          </p:txBody>
        </p:sp>
        <p:sp>
          <p:nvSpPr>
            <p:cNvPr id="22" name="TextBox 21">
              <a:extLst>
                <a:ext uri="{FF2B5EF4-FFF2-40B4-BE49-F238E27FC236}">
                  <a16:creationId xmlns:a16="http://schemas.microsoft.com/office/drawing/2014/main" id="{473B4B48-044F-499D-910A-45FD661A61B6}"/>
                </a:ext>
              </a:extLst>
            </p:cNvPr>
            <p:cNvSpPr txBox="1"/>
            <p:nvPr/>
          </p:nvSpPr>
          <p:spPr>
            <a:xfrm>
              <a:off x="5401023" y="1779120"/>
              <a:ext cx="671979" cy="307777"/>
            </a:xfrm>
            <a:prstGeom prst="rect">
              <a:avLst/>
            </a:prstGeom>
            <a:noFill/>
          </p:spPr>
          <p:txBody>
            <a:bodyPr wrap="none" rtlCol="0">
              <a:spAutoFit/>
            </a:bodyPr>
            <a:lstStyle/>
            <a:p>
              <a:r>
                <a:rPr lang="en-US"/>
                <a:t>B(2,6)</a:t>
              </a:r>
              <a:endParaRPr lang="vi-VN"/>
            </a:p>
          </p:txBody>
        </p:sp>
        <p:sp>
          <p:nvSpPr>
            <p:cNvPr id="23" name="TextBox 22">
              <a:extLst>
                <a:ext uri="{FF2B5EF4-FFF2-40B4-BE49-F238E27FC236}">
                  <a16:creationId xmlns:a16="http://schemas.microsoft.com/office/drawing/2014/main" id="{5232772F-87FE-471F-A9EE-0C11BB2220C8}"/>
                </a:ext>
              </a:extLst>
            </p:cNvPr>
            <p:cNvSpPr txBox="1"/>
            <p:nvPr/>
          </p:nvSpPr>
          <p:spPr>
            <a:xfrm>
              <a:off x="6324599" y="2648567"/>
              <a:ext cx="681597" cy="307777"/>
            </a:xfrm>
            <a:prstGeom prst="rect">
              <a:avLst/>
            </a:prstGeom>
            <a:noFill/>
          </p:spPr>
          <p:txBody>
            <a:bodyPr wrap="none" rtlCol="0">
              <a:spAutoFit/>
            </a:bodyPr>
            <a:lstStyle/>
            <a:p>
              <a:r>
                <a:rPr lang="en-US"/>
                <a:t>C(3,5)</a:t>
              </a:r>
              <a:endParaRPr lang="vi-VN"/>
            </a:p>
          </p:txBody>
        </p:sp>
        <p:sp>
          <p:nvSpPr>
            <p:cNvPr id="24" name="TextBox 23">
              <a:extLst>
                <a:ext uri="{FF2B5EF4-FFF2-40B4-BE49-F238E27FC236}">
                  <a16:creationId xmlns:a16="http://schemas.microsoft.com/office/drawing/2014/main" id="{A964CEB3-6FD0-41CA-8D95-579CB2DF6150}"/>
                </a:ext>
              </a:extLst>
            </p:cNvPr>
            <p:cNvSpPr txBox="1"/>
            <p:nvPr/>
          </p:nvSpPr>
          <p:spPr>
            <a:xfrm>
              <a:off x="6876353" y="1821059"/>
              <a:ext cx="681597" cy="307777"/>
            </a:xfrm>
            <a:prstGeom prst="rect">
              <a:avLst/>
            </a:prstGeom>
            <a:noFill/>
          </p:spPr>
          <p:txBody>
            <a:bodyPr wrap="none" rtlCol="0">
              <a:spAutoFit/>
            </a:bodyPr>
            <a:lstStyle/>
            <a:p>
              <a:r>
                <a:rPr lang="en-US"/>
                <a:t>D(4,7)</a:t>
              </a:r>
              <a:endParaRPr lang="vi-VN"/>
            </a:p>
          </p:txBody>
        </p:sp>
        <p:sp>
          <p:nvSpPr>
            <p:cNvPr id="25" name="TextBox 24">
              <a:extLst>
                <a:ext uri="{FF2B5EF4-FFF2-40B4-BE49-F238E27FC236}">
                  <a16:creationId xmlns:a16="http://schemas.microsoft.com/office/drawing/2014/main" id="{60B87B26-9A32-4AD8-9DF9-9FC51F251C1E}"/>
                </a:ext>
              </a:extLst>
            </p:cNvPr>
            <p:cNvSpPr txBox="1"/>
            <p:nvPr/>
          </p:nvSpPr>
          <p:spPr>
            <a:xfrm>
              <a:off x="7006196" y="1004107"/>
              <a:ext cx="671979" cy="307777"/>
            </a:xfrm>
            <a:prstGeom prst="rect">
              <a:avLst/>
            </a:prstGeom>
            <a:noFill/>
          </p:spPr>
          <p:txBody>
            <a:bodyPr wrap="none" rtlCol="0">
              <a:spAutoFit/>
            </a:bodyPr>
            <a:lstStyle/>
            <a:p>
              <a:r>
                <a:rPr lang="en-US"/>
                <a:t>E(5,8)</a:t>
              </a:r>
              <a:endParaRPr lang="vi-VN"/>
            </a:p>
          </p:txBody>
        </p:sp>
        <p:sp>
          <p:nvSpPr>
            <p:cNvPr id="26" name="TextBox 25">
              <a:extLst>
                <a:ext uri="{FF2B5EF4-FFF2-40B4-BE49-F238E27FC236}">
                  <a16:creationId xmlns:a16="http://schemas.microsoft.com/office/drawing/2014/main" id="{48395C37-5FC9-4261-953E-730B29F569F4}"/>
                </a:ext>
              </a:extLst>
            </p:cNvPr>
            <p:cNvSpPr txBox="1"/>
            <p:nvPr/>
          </p:nvSpPr>
          <p:spPr>
            <a:xfrm>
              <a:off x="7945440" y="1994575"/>
              <a:ext cx="660758" cy="307777"/>
            </a:xfrm>
            <a:prstGeom prst="rect">
              <a:avLst/>
            </a:prstGeom>
            <a:noFill/>
          </p:spPr>
          <p:txBody>
            <a:bodyPr wrap="none" rtlCol="0">
              <a:spAutoFit/>
            </a:bodyPr>
            <a:lstStyle/>
            <a:p>
              <a:r>
                <a:rPr lang="en-US"/>
                <a:t>F(6,6)</a:t>
              </a:r>
              <a:endParaRPr lang="vi-VN"/>
            </a:p>
          </p:txBody>
        </p:sp>
        <p:sp>
          <p:nvSpPr>
            <p:cNvPr id="27" name="TextBox 26">
              <a:extLst>
                <a:ext uri="{FF2B5EF4-FFF2-40B4-BE49-F238E27FC236}">
                  <a16:creationId xmlns:a16="http://schemas.microsoft.com/office/drawing/2014/main" id="{4A73F207-31B6-4053-988B-B883B6B3A627}"/>
                </a:ext>
              </a:extLst>
            </p:cNvPr>
            <p:cNvSpPr txBox="1"/>
            <p:nvPr/>
          </p:nvSpPr>
          <p:spPr>
            <a:xfrm>
              <a:off x="7342185" y="3365113"/>
              <a:ext cx="691215" cy="307777"/>
            </a:xfrm>
            <a:prstGeom prst="rect">
              <a:avLst/>
            </a:prstGeom>
            <a:noFill/>
          </p:spPr>
          <p:txBody>
            <a:bodyPr wrap="none" rtlCol="0">
              <a:spAutoFit/>
            </a:bodyPr>
            <a:lstStyle/>
            <a:p>
              <a:r>
                <a:rPr lang="en-US"/>
                <a:t>G(5,3)</a:t>
              </a:r>
              <a:endParaRPr lang="vi-VN"/>
            </a:p>
          </p:txBody>
        </p:sp>
      </p:grpSp>
      <p:cxnSp>
        <p:nvCxnSpPr>
          <p:cNvPr id="12" name="Straight Connector 11">
            <a:extLst>
              <a:ext uri="{FF2B5EF4-FFF2-40B4-BE49-F238E27FC236}">
                <a16:creationId xmlns:a16="http://schemas.microsoft.com/office/drawing/2014/main" id="{FF353E07-B9CE-404D-B1CE-3237CBFD0729}"/>
              </a:ext>
            </a:extLst>
          </p:cNvPr>
          <p:cNvCxnSpPr>
            <a:cxnSpLocks/>
          </p:cNvCxnSpPr>
          <p:nvPr/>
        </p:nvCxnSpPr>
        <p:spPr>
          <a:xfrm flipV="1">
            <a:off x="5567890" y="2165489"/>
            <a:ext cx="417287" cy="1544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5E4DF8-C41C-4EAC-A598-91CC9FE65533}"/>
              </a:ext>
            </a:extLst>
          </p:cNvPr>
          <p:cNvCxnSpPr/>
          <p:nvPr/>
        </p:nvCxnSpPr>
        <p:spPr>
          <a:xfrm>
            <a:off x="5985177" y="2165489"/>
            <a:ext cx="453723" cy="406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3303DE-FC02-4E4E-9B16-67498F2C125B}"/>
              </a:ext>
            </a:extLst>
          </p:cNvPr>
          <p:cNvCxnSpPr/>
          <p:nvPr/>
        </p:nvCxnSpPr>
        <p:spPr>
          <a:xfrm flipV="1">
            <a:off x="6438900" y="1779120"/>
            <a:ext cx="437453" cy="79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E2B0FA-09D6-4582-AC61-A81662C07E11}"/>
              </a:ext>
            </a:extLst>
          </p:cNvPr>
          <p:cNvCxnSpPr/>
          <p:nvPr/>
        </p:nvCxnSpPr>
        <p:spPr>
          <a:xfrm flipV="1">
            <a:off x="5985177" y="1779120"/>
            <a:ext cx="891176" cy="386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598658-BF6E-4D29-AAD9-13DBFA9BE21C}"/>
              </a:ext>
            </a:extLst>
          </p:cNvPr>
          <p:cNvCxnSpPr>
            <a:cxnSpLocks/>
          </p:cNvCxnSpPr>
          <p:nvPr/>
        </p:nvCxnSpPr>
        <p:spPr>
          <a:xfrm flipV="1">
            <a:off x="6876353" y="1376363"/>
            <a:ext cx="445991" cy="402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599EA2-932B-4B9D-B5B6-F57BA25207E7}"/>
              </a:ext>
            </a:extLst>
          </p:cNvPr>
          <p:cNvCxnSpPr/>
          <p:nvPr/>
        </p:nvCxnSpPr>
        <p:spPr>
          <a:xfrm flipV="1">
            <a:off x="5985177" y="1376363"/>
            <a:ext cx="1337167" cy="78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AF1B025-EEA1-4D89-A2F6-6E3F8D8BA901}"/>
              </a:ext>
            </a:extLst>
          </p:cNvPr>
          <p:cNvCxnSpPr/>
          <p:nvPr/>
        </p:nvCxnSpPr>
        <p:spPr>
          <a:xfrm>
            <a:off x="7322344" y="1376363"/>
            <a:ext cx="429274" cy="78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F1B76F-C374-40DB-BC81-74064FBD67E3}"/>
              </a:ext>
            </a:extLst>
          </p:cNvPr>
          <p:cNvCxnSpPr>
            <a:cxnSpLocks/>
          </p:cNvCxnSpPr>
          <p:nvPr/>
        </p:nvCxnSpPr>
        <p:spPr>
          <a:xfrm flipV="1">
            <a:off x="5567890" y="3333750"/>
            <a:ext cx="1754454" cy="376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013DDA-4A3B-4F3A-8E2B-DDD8A5E7D3F2}"/>
              </a:ext>
            </a:extLst>
          </p:cNvPr>
          <p:cNvCxnSpPr/>
          <p:nvPr/>
        </p:nvCxnSpPr>
        <p:spPr>
          <a:xfrm flipV="1">
            <a:off x="7322344" y="2165489"/>
            <a:ext cx="429274" cy="1168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82A18C-1B06-42BD-98BE-94356CC171AF}"/>
              </a:ext>
            </a:extLst>
          </p:cNvPr>
          <p:cNvCxnSpPr/>
          <p:nvPr/>
        </p:nvCxnSpPr>
        <p:spPr>
          <a:xfrm>
            <a:off x="6876353" y="1779120"/>
            <a:ext cx="445991" cy="1554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13261A-C1EB-4B90-9F5E-C67E5ACD75E8}"/>
              </a:ext>
            </a:extLst>
          </p:cNvPr>
          <p:cNvCxnSpPr/>
          <p:nvPr/>
        </p:nvCxnSpPr>
        <p:spPr>
          <a:xfrm>
            <a:off x="7322344" y="1376363"/>
            <a:ext cx="0" cy="19573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43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animEffect transition="in" filter="fade">
                                      <p:cBhvr>
                                        <p:cTn id="21" dur="500"/>
                                        <p:tgtEl>
                                          <p:spTgt spid="8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xEl>
                                              <p:pRg st="4" end="4"/>
                                            </p:txEl>
                                          </p:spTgt>
                                        </p:tgtEl>
                                        <p:attrNameLst>
                                          <p:attrName>style.visibility</p:attrName>
                                        </p:attrNameLst>
                                      </p:cBhvr>
                                      <p:to>
                                        <p:strVal val="visible"/>
                                      </p:to>
                                    </p:set>
                                    <p:animEffect transition="in" filter="fade">
                                      <p:cBhvr>
                                        <p:cTn id="31" dur="500"/>
                                        <p:tgtEl>
                                          <p:spTgt spid="88">
                                            <p:txEl>
                                              <p:pRg st="4" end="4"/>
                                            </p:txEl>
                                          </p:spTgt>
                                        </p:tgtEl>
                                      </p:cBhvr>
                                    </p:animEffect>
                                  </p:childTnLst>
                                </p:cTn>
                              </p:par>
                            </p:childTnLst>
                          </p:cTn>
                        </p:par>
                        <p:par>
                          <p:cTn id="32" fill="hold">
                            <p:stCondLst>
                              <p:cond delay="500"/>
                            </p:stCondLst>
                            <p:childTnLst>
                              <p:par>
                                <p:cTn id="33" presetID="22" presetClass="exit" presetSubtype="4" fill="hold" nodeType="afterEffect">
                                  <p:stCondLst>
                                    <p:cond delay="0"/>
                                  </p:stCondLst>
                                  <p:childTnLst>
                                    <p:animEffect transition="out" filter="wipe(down)">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88">
                                            <p:txEl>
                                              <p:pRg st="5" end="5"/>
                                            </p:txEl>
                                          </p:spTgt>
                                        </p:tgtEl>
                                        <p:attrNameLst>
                                          <p:attrName>style.visibility</p:attrName>
                                        </p:attrNameLst>
                                      </p:cBhvr>
                                      <p:to>
                                        <p:strVal val="visible"/>
                                      </p:to>
                                    </p:set>
                                    <p:animEffect transition="in" filter="fade">
                                      <p:cBhvr>
                                        <p:cTn id="51" dur="500"/>
                                        <p:tgtEl>
                                          <p:spTgt spid="88">
                                            <p:txEl>
                                              <p:pRg st="5" end="5"/>
                                            </p:txEl>
                                          </p:spTgt>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8">
                                            <p:txEl>
                                              <p:pRg st="6" end="6"/>
                                            </p:txEl>
                                          </p:spTgt>
                                        </p:tgtEl>
                                        <p:attrNameLst>
                                          <p:attrName>style.visibility</p:attrName>
                                        </p:attrNameLst>
                                      </p:cBhvr>
                                      <p:to>
                                        <p:strVal val="visible"/>
                                      </p:to>
                                    </p:set>
                                    <p:animEffect transition="in" filter="fade">
                                      <p:cBhvr>
                                        <p:cTn id="60" dur="500"/>
                                        <p:tgtEl>
                                          <p:spTgt spid="88">
                                            <p:txEl>
                                              <p:pRg st="6" end="6"/>
                                            </p:txEl>
                                          </p:spTgt>
                                        </p:tgtEl>
                                      </p:cBhvr>
                                    </p:animEffect>
                                  </p:childTnLst>
                                </p:cTn>
                              </p:par>
                            </p:childTnLst>
                          </p:cTn>
                        </p:par>
                        <p:par>
                          <p:cTn id="61" fill="hold">
                            <p:stCondLst>
                              <p:cond delay="500"/>
                            </p:stCondLst>
                            <p:childTnLst>
                              <p:par>
                                <p:cTn id="62" presetID="22" presetClass="exit" presetSubtype="4" fill="hold" nodeType="afterEffect">
                                  <p:stCondLst>
                                    <p:cond delay="0"/>
                                  </p:stCondLst>
                                  <p:childTnLst>
                                    <p:animEffect transition="out" filter="wipe(down)">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par>
                                <p:cTn id="65" presetID="22" presetClass="exit" presetSubtype="4" fill="hold" nodeType="withEffect">
                                  <p:stCondLst>
                                    <p:cond delay="0"/>
                                  </p:stCondLst>
                                  <p:childTnLst>
                                    <p:animEffect transition="out" filter="wipe(down)">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par>
                          <p:cTn id="68" fill="hold">
                            <p:stCondLst>
                              <p:cond delay="1000"/>
                            </p:stCondLst>
                            <p:childTnLst>
                              <p:par>
                                <p:cTn id="69" presetID="22" presetClass="entr" presetSubtype="4"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8">
                                            <p:txEl>
                                              <p:pRg st="7" end="7"/>
                                            </p:txEl>
                                          </p:spTgt>
                                        </p:tgtEl>
                                        <p:attrNameLst>
                                          <p:attrName>style.visibility</p:attrName>
                                        </p:attrNameLst>
                                      </p:cBhvr>
                                      <p:to>
                                        <p:strVal val="visible"/>
                                      </p:to>
                                    </p:set>
                                    <p:animEffect transition="in" filter="fade">
                                      <p:cBhvr>
                                        <p:cTn id="76" dur="500"/>
                                        <p:tgtEl>
                                          <p:spTgt spid="88">
                                            <p:txEl>
                                              <p:pRg st="7" end="7"/>
                                            </p:txEl>
                                          </p:spTgt>
                                        </p:tgtEl>
                                      </p:cBhvr>
                                    </p:animEffect>
                                  </p:childTnLst>
                                </p:cTn>
                              </p:par>
                            </p:childTnLst>
                          </p:cTn>
                        </p:par>
                        <p:par>
                          <p:cTn id="77" fill="hold">
                            <p:stCondLst>
                              <p:cond delay="500"/>
                            </p:stCondLst>
                            <p:childTnLst>
                              <p:par>
                                <p:cTn id="78" presetID="22" presetClass="exit" presetSubtype="2" fill="hold" nodeType="afterEffect">
                                  <p:stCondLst>
                                    <p:cond delay="0"/>
                                  </p:stCondLst>
                                  <p:childTnLst>
                                    <p:animEffect transition="out" filter="wipe(right)">
                                      <p:cBhvr>
                                        <p:cTn id="79" dur="500"/>
                                        <p:tgtEl>
                                          <p:spTgt spid="30"/>
                                        </p:tgtEl>
                                      </p:cBhvr>
                                    </p:animEffect>
                                    <p:set>
                                      <p:cBhvr>
                                        <p:cTn id="80" dur="1" fill="hold">
                                          <p:stCondLst>
                                            <p:cond delay="499"/>
                                          </p:stCondLst>
                                        </p:cTn>
                                        <p:tgtEl>
                                          <p:spTgt spid="30"/>
                                        </p:tgtEl>
                                        <p:attrNameLst>
                                          <p:attrName>style.visibility</p:attrName>
                                        </p:attrNameLst>
                                      </p:cBhvr>
                                      <p:to>
                                        <p:strVal val="hidden"/>
                                      </p:to>
                                    </p:set>
                                  </p:childTnLst>
                                </p:cTn>
                              </p:par>
                              <p:par>
                                <p:cTn id="81" presetID="22" presetClass="exit" presetSubtype="4" fill="hold" nodeType="withEffect">
                                  <p:stCondLst>
                                    <p:cond delay="0"/>
                                  </p:stCondLst>
                                  <p:childTnLst>
                                    <p:animEffect transition="out" filter="wipe(down)">
                                      <p:cBhvr>
                                        <p:cTn id="82" dur="500"/>
                                        <p:tgtEl>
                                          <p:spTgt spid="32"/>
                                        </p:tgtEl>
                                      </p:cBhvr>
                                    </p:animEffect>
                                    <p:set>
                                      <p:cBhvr>
                                        <p:cTn id="83" dur="1" fill="hold">
                                          <p:stCondLst>
                                            <p:cond delay="499"/>
                                          </p:stCondLst>
                                        </p:cTn>
                                        <p:tgtEl>
                                          <p:spTgt spid="32"/>
                                        </p:tgtEl>
                                        <p:attrNameLst>
                                          <p:attrName>style.visibility</p:attrName>
                                        </p:attrNameLst>
                                      </p:cBhvr>
                                      <p:to>
                                        <p:strVal val="hidden"/>
                                      </p:to>
                                    </p:set>
                                  </p:childTnLst>
                                </p:cTn>
                              </p:par>
                            </p:childTnLst>
                          </p:cTn>
                        </p:par>
                        <p:par>
                          <p:cTn id="84" fill="hold">
                            <p:stCondLst>
                              <p:cond delay="1000"/>
                            </p:stCondLst>
                            <p:childTnLst>
                              <p:par>
                                <p:cTn id="85" presetID="22" presetClass="entr" presetSubtype="4"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500"/>
                                        <p:tgtEl>
                                          <p:spTgt spid="37"/>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88">
                                            <p:txEl>
                                              <p:pRg st="8" end="8"/>
                                            </p:txEl>
                                          </p:spTgt>
                                        </p:tgtEl>
                                        <p:attrNameLst>
                                          <p:attrName>style.visibility</p:attrName>
                                        </p:attrNameLst>
                                      </p:cBhvr>
                                      <p:to>
                                        <p:strVal val="visible"/>
                                      </p:to>
                                    </p:set>
                                    <p:animEffect transition="in" filter="fade">
                                      <p:cBhvr>
                                        <p:cTn id="96" dur="500"/>
                                        <p:tgtEl>
                                          <p:spTgt spid="88">
                                            <p:txEl>
                                              <p:pRg st="8" end="8"/>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down)">
                                      <p:cBhvr>
                                        <p:cTn id="101" dur="500"/>
                                        <p:tgtEl>
                                          <p:spTgt spid="3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21"/>
        <p:cNvGrpSpPr/>
        <p:nvPr/>
      </p:nvGrpSpPr>
      <p:grpSpPr>
        <a:xfrm>
          <a:off x="0" y="0"/>
          <a:ext cx="0" cy="0"/>
          <a:chOff x="0" y="0"/>
          <a:chExt cx="0" cy="0"/>
        </a:xfrm>
      </p:grpSpPr>
      <p:sp>
        <p:nvSpPr>
          <p:cNvPr id="223" name="Google Shape;223;p28"/>
          <p:cNvSpPr txBox="1"/>
          <p:nvPr/>
        </p:nvSpPr>
        <p:spPr>
          <a:xfrm>
            <a:off x="375150" y="1393650"/>
            <a:ext cx="8385900" cy="3522600"/>
          </a:xfrm>
          <a:prstGeom prst="rect">
            <a:avLst/>
          </a:prstGeom>
          <a:noFill/>
          <a:ln>
            <a:noFill/>
          </a:ln>
        </p:spPr>
        <p:txBody>
          <a:bodyPr spcFirstLastPara="1" wrap="square" lIns="91425" tIns="91425" rIns="91425" bIns="91425" anchor="t" anchorCtr="0">
            <a:noAutofit/>
          </a:bodyPr>
          <a:lstStyle/>
          <a:p>
            <a:pPr marL="114300" marR="0" lvl="0" algn="l" defTabSz="914400" rtl="0" eaLnBrk="1" fontAlgn="auto" latinLnBrk="0" hangingPunct="1">
              <a:lnSpc>
                <a:spcPct val="200000"/>
              </a:lnSpc>
              <a:spcBef>
                <a:spcPts val="1000"/>
              </a:spcBef>
              <a:spcAft>
                <a:spcPts val="0"/>
              </a:spcAft>
              <a:buClr>
                <a:srgbClr val="666666"/>
              </a:buClr>
              <a:buSzPts val="1800"/>
              <a:tabLst/>
              <a:defRPr/>
            </a:pPr>
            <a:endParaRPr kumimoji="0" sz="1800" b="1" i="0" u="none" strike="noStrike" kern="0" cap="none" spc="0" normalizeH="0" baseline="0" noProof="0">
              <a:ln>
                <a:noFill/>
              </a:ln>
              <a:solidFill>
                <a:srgbClr val="666666"/>
              </a:solidFill>
              <a:effectLst/>
              <a:uLnTx/>
              <a:uFillTx/>
              <a:latin typeface="Open Sans"/>
              <a:ea typeface="Open Sans"/>
              <a:cs typeface="Open Sans"/>
              <a:sym typeface="Open Sans"/>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sp>
        <p:nvSpPr>
          <p:cNvPr id="4" name="TextBox 3">
            <a:extLst>
              <a:ext uri="{FF2B5EF4-FFF2-40B4-BE49-F238E27FC236}">
                <a16:creationId xmlns:a16="http://schemas.microsoft.com/office/drawing/2014/main" id="{8C66F75A-3492-4415-828B-58D7A2A394D5}"/>
              </a:ext>
            </a:extLst>
          </p:cNvPr>
          <p:cNvSpPr txBox="1"/>
          <p:nvPr/>
        </p:nvSpPr>
        <p:spPr>
          <a:xfrm>
            <a:off x="1770710" y="3786474"/>
            <a:ext cx="4965539" cy="553998"/>
          </a:xfrm>
          <a:prstGeom prst="rect">
            <a:avLst/>
          </a:prstGeom>
          <a:noFill/>
        </p:spPr>
        <p:txBody>
          <a:bodyPr wrap="square" rtlCol="0">
            <a:spAutoFit/>
          </a:bodyPr>
          <a:lstStyle/>
          <a:p>
            <a:pPr algn="ctr"/>
            <a:r>
              <a:rPr lang="en-US" sz="3000" b="1">
                <a:solidFill>
                  <a:schemeClr val="bg1"/>
                </a:solidFill>
              </a:rPr>
              <a:t>CODE: 	201 083 </a:t>
            </a:r>
          </a:p>
        </p:txBody>
      </p:sp>
      <p:sp>
        <p:nvSpPr>
          <p:cNvPr id="2" name="TextBox 1">
            <a:extLst>
              <a:ext uri="{FF2B5EF4-FFF2-40B4-BE49-F238E27FC236}">
                <a16:creationId xmlns:a16="http://schemas.microsoft.com/office/drawing/2014/main" id="{6C2B3F1F-2A19-4080-83CD-E870BB734F2A}"/>
              </a:ext>
            </a:extLst>
          </p:cNvPr>
          <p:cNvSpPr txBox="1"/>
          <p:nvPr/>
        </p:nvSpPr>
        <p:spPr>
          <a:xfrm>
            <a:off x="1935125" y="4255411"/>
            <a:ext cx="6092456" cy="553998"/>
          </a:xfrm>
          <a:prstGeom prst="rect">
            <a:avLst/>
          </a:prstGeom>
          <a:noFill/>
        </p:spPr>
        <p:txBody>
          <a:bodyPr wrap="square" rtlCol="0">
            <a:spAutoFit/>
          </a:bodyPr>
          <a:lstStyle/>
          <a:p>
            <a:r>
              <a:rPr lang="en-US" sz="3000">
                <a:solidFill>
                  <a:schemeClr val="bg1"/>
                </a:solidFill>
              </a:rPr>
              <a:t>Nickname: </a:t>
            </a:r>
            <a:r>
              <a:rPr lang="en-US" sz="3000" b="1" err="1">
                <a:solidFill>
                  <a:schemeClr val="bg1"/>
                </a:solidFill>
              </a:rPr>
              <a:t>Gx_</a:t>
            </a:r>
            <a:r>
              <a:rPr lang="en-US" sz="3000" b="1" i="1" err="1">
                <a:solidFill>
                  <a:schemeClr val="bg1"/>
                </a:solidFill>
              </a:rPr>
              <a:t>YourName</a:t>
            </a:r>
            <a:endParaRPr lang="en-US" sz="3000" b="1" i="1">
              <a:solidFill>
                <a:schemeClr val="bg1"/>
              </a:solidFill>
            </a:endParaRPr>
          </a:p>
        </p:txBody>
      </p:sp>
    </p:spTree>
    <p:extLst>
      <p:ext uri="{BB962C8B-B14F-4D97-AF65-F5344CB8AC3E}">
        <p14:creationId xmlns:p14="http://schemas.microsoft.com/office/powerpoint/2010/main" val="20086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Odibee Sans" panose="020B0604020202020204" charset="0"/>
              </a:rPr>
              <a:t>APPLICATIONS</a:t>
            </a:r>
          </a:p>
        </p:txBody>
      </p:sp>
      <p:sp>
        <p:nvSpPr>
          <p:cNvPr id="1826" name="Google Shape;1826;p36"/>
          <p:cNvSpPr txBox="1">
            <a:spLocks noGrp="1"/>
          </p:cNvSpPr>
          <p:nvPr>
            <p:ph type="title" idx="2"/>
          </p:nvPr>
        </p:nvSpPr>
        <p:spPr>
          <a:xfrm>
            <a:off x="2996550" y="1400525"/>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dibee Sans" panose="020B0604020202020204" charset="0"/>
              </a:rPr>
              <a:t>04</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1CF0BBC9-5FF6-46C2-9296-9D29DBCDB1A6}"/>
              </a:ext>
            </a:extLst>
          </p:cNvPr>
          <p:cNvSpPr>
            <a:spLocks noGrp="1"/>
          </p:cNvSpPr>
          <p:nvPr>
            <p:ph type="subTitle" idx="1"/>
          </p:nvPr>
        </p:nvSpPr>
        <p:spPr/>
        <p:txBody>
          <a:bodyPr/>
          <a:lstStyle/>
          <a:p>
            <a:r>
              <a:rPr lang="en-US" dirty="0"/>
              <a:t>Applications of Geometry</a:t>
            </a:r>
            <a:endParaRPr lang="vi-VN" dirty="0"/>
          </a:p>
        </p:txBody>
      </p:sp>
    </p:spTree>
    <p:extLst>
      <p:ext uri="{BB962C8B-B14F-4D97-AF65-F5344CB8AC3E}">
        <p14:creationId xmlns:p14="http://schemas.microsoft.com/office/powerpoint/2010/main" val="2508324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Applications</a:t>
            </a: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1. Machine Learning:</a:t>
            </a:r>
            <a:r>
              <a:rPr lang="en" b="1" dirty="0"/>
              <a:t>	</a:t>
            </a: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6" descr="K-Nearest Neighbor (KNN) classification principle. | Download Scientific  Diagram">
            <a:extLst>
              <a:ext uri="{FF2B5EF4-FFF2-40B4-BE49-F238E27FC236}">
                <a16:creationId xmlns:a16="http://schemas.microsoft.com/office/drawing/2014/main" id="{1AD20421-5FD1-46C4-9629-F91A79014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523" y="1787064"/>
            <a:ext cx="2925629" cy="2261221"/>
          </a:xfrm>
          <a:prstGeom prst="rect">
            <a:avLst/>
          </a:prstGeom>
          <a:noFill/>
          <a:extLst>
            <a:ext uri="{909E8E84-426E-40DD-AFC4-6F175D3DCCD1}">
              <a14:hiddenFill xmlns:a14="http://schemas.microsoft.com/office/drawing/2010/main">
                <a:solidFill>
                  <a:srgbClr val="FFFFFF"/>
                </a:solidFill>
              </a14:hiddenFill>
            </a:ext>
          </a:extLst>
        </p:spPr>
      </p:pic>
      <p:pic>
        <p:nvPicPr>
          <p:cNvPr id="67594" name="Picture 10" descr="Machine Learning cơ bản">
            <a:extLst>
              <a:ext uri="{FF2B5EF4-FFF2-40B4-BE49-F238E27FC236}">
                <a16:creationId xmlns:a16="http://schemas.microsoft.com/office/drawing/2014/main" id="{70E6EE6D-542E-46FD-A16C-693C54E440B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697959"/>
            <a:ext cx="3252577" cy="2439432"/>
          </a:xfrm>
          <a:prstGeom prst="rect">
            <a:avLst/>
          </a:prstGeom>
          <a:noFill/>
          <a:extLst>
            <a:ext uri="{909E8E84-426E-40DD-AFC4-6F175D3DCCD1}">
              <a14:hiddenFill xmlns:a14="http://schemas.microsoft.com/office/drawing/2010/main">
                <a:solidFill>
                  <a:srgbClr val="FFFFFF"/>
                </a:solidFill>
              </a14:hiddenFill>
            </a:ext>
          </a:extLst>
        </p:spPr>
      </p:pic>
      <p:pic>
        <p:nvPicPr>
          <p:cNvPr id="67598" name="Picture 14" descr="Máy vectơ hỗ trợ (SVM)">
            <a:extLst>
              <a:ext uri="{FF2B5EF4-FFF2-40B4-BE49-F238E27FC236}">
                <a16:creationId xmlns:a16="http://schemas.microsoft.com/office/drawing/2014/main" id="{0318FF44-1596-494B-9C69-D996D83A5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152" y="2061042"/>
            <a:ext cx="2736276" cy="1693165"/>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1869;p38">
            <a:extLst>
              <a:ext uri="{FF2B5EF4-FFF2-40B4-BE49-F238E27FC236}">
                <a16:creationId xmlns:a16="http://schemas.microsoft.com/office/drawing/2014/main" id="{284ACD7B-7931-4132-9E91-42067A689CE4}"/>
              </a:ext>
            </a:extLst>
          </p:cNvPr>
          <p:cNvSpPr txBox="1">
            <a:spLocks/>
          </p:cNvSpPr>
          <p:nvPr/>
        </p:nvSpPr>
        <p:spPr>
          <a:xfrm>
            <a:off x="3564276" y="4320755"/>
            <a:ext cx="2784725"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K-nearest Neighbor</a:t>
            </a:r>
          </a:p>
        </p:txBody>
      </p:sp>
      <p:sp>
        <p:nvSpPr>
          <p:cNvPr id="23" name="Google Shape;1869;p38">
            <a:extLst>
              <a:ext uri="{FF2B5EF4-FFF2-40B4-BE49-F238E27FC236}">
                <a16:creationId xmlns:a16="http://schemas.microsoft.com/office/drawing/2014/main" id="{6FFBDE58-E1F0-40A6-83E5-FD9754578C1F}"/>
              </a:ext>
            </a:extLst>
          </p:cNvPr>
          <p:cNvSpPr txBox="1">
            <a:spLocks/>
          </p:cNvSpPr>
          <p:nvPr/>
        </p:nvSpPr>
        <p:spPr>
          <a:xfrm>
            <a:off x="634471" y="4320755"/>
            <a:ext cx="2607034"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K-mean Clustering</a:t>
            </a:r>
          </a:p>
        </p:txBody>
      </p:sp>
      <p:sp>
        <p:nvSpPr>
          <p:cNvPr id="25" name="Google Shape;1869;p38">
            <a:extLst>
              <a:ext uri="{FF2B5EF4-FFF2-40B4-BE49-F238E27FC236}">
                <a16:creationId xmlns:a16="http://schemas.microsoft.com/office/drawing/2014/main" id="{9962AA1A-6A9B-410E-AEDA-B4D9BDE81B94}"/>
              </a:ext>
            </a:extLst>
          </p:cNvPr>
          <p:cNvSpPr txBox="1">
            <a:spLocks/>
          </p:cNvSpPr>
          <p:nvPr/>
        </p:nvSpPr>
        <p:spPr>
          <a:xfrm>
            <a:off x="6438394" y="4320755"/>
            <a:ext cx="2607034" cy="28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Support Vector Machine</a:t>
            </a:r>
          </a:p>
        </p:txBody>
      </p:sp>
    </p:spTree>
    <p:extLst>
      <p:ext uri="{BB962C8B-B14F-4D97-AF65-F5344CB8AC3E}">
        <p14:creationId xmlns:p14="http://schemas.microsoft.com/office/powerpoint/2010/main" val="37922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594"/>
                                        </p:tgtEl>
                                        <p:attrNameLst>
                                          <p:attrName>style.visibility</p:attrName>
                                        </p:attrNameLst>
                                      </p:cBhvr>
                                      <p:to>
                                        <p:strVal val="visible"/>
                                      </p:to>
                                    </p:set>
                                    <p:animEffect transition="in" filter="fade">
                                      <p:cBhvr>
                                        <p:cTn id="17" dur="500"/>
                                        <p:tgtEl>
                                          <p:spTgt spid="675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598"/>
                                        </p:tgtEl>
                                        <p:attrNameLst>
                                          <p:attrName>style.visibility</p:attrName>
                                        </p:attrNameLst>
                                      </p:cBhvr>
                                      <p:to>
                                        <p:strVal val="visible"/>
                                      </p:to>
                                    </p:set>
                                    <p:animEffect transition="in" filter="fade">
                                      <p:cBhvr>
                                        <p:cTn id="37" dur="500"/>
                                        <p:tgtEl>
                                          <p:spTgt spid="675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a:latin typeface="Open Sans"/>
                <a:ea typeface="Open Sans"/>
                <a:cs typeface="Open Sans"/>
                <a:sym typeface="Open Sans"/>
              </a:rPr>
              <a:t>Applications</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699" y="1266325"/>
            <a:ext cx="5509747"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2. </a:t>
            </a:r>
            <a:r>
              <a:rPr lang="en-US" b="1" dirty="0" err="1">
                <a:solidFill>
                  <a:schemeClr val="accent1"/>
                </a:solidFill>
              </a:rPr>
              <a:t>Thuật</a:t>
            </a:r>
            <a:r>
              <a:rPr lang="en-US" b="1" dirty="0">
                <a:solidFill>
                  <a:schemeClr val="accent1"/>
                </a:solidFill>
              </a:rPr>
              <a:t> </a:t>
            </a:r>
            <a:r>
              <a:rPr lang="en-US" b="1" dirty="0" err="1">
                <a:solidFill>
                  <a:schemeClr val="accent1"/>
                </a:solidFill>
              </a:rPr>
              <a:t>toán</a:t>
            </a:r>
            <a:r>
              <a:rPr lang="en-US" b="1" dirty="0">
                <a:solidFill>
                  <a:schemeClr val="accent1"/>
                </a:solidFill>
              </a:rPr>
              <a:t> Affine </a:t>
            </a:r>
            <a:r>
              <a:rPr lang="en-US" b="1" dirty="0" err="1">
                <a:solidFill>
                  <a:schemeClr val="accent1"/>
                </a:solidFill>
              </a:rPr>
              <a:t>trong</a:t>
            </a:r>
            <a:r>
              <a:rPr lang="en-US" b="1" dirty="0">
                <a:solidFill>
                  <a:schemeClr val="accent1"/>
                </a:solidFill>
              </a:rPr>
              <a:t> </a:t>
            </a:r>
            <a:r>
              <a:rPr lang="en-US" b="1" dirty="0" err="1">
                <a:solidFill>
                  <a:schemeClr val="accent1"/>
                </a:solidFill>
              </a:rPr>
              <a:t>đồ</a:t>
            </a:r>
            <a:r>
              <a:rPr lang="en-US" b="1" dirty="0">
                <a:solidFill>
                  <a:schemeClr val="accent1"/>
                </a:solidFill>
              </a:rPr>
              <a:t> </a:t>
            </a:r>
            <a:r>
              <a:rPr lang="en-US" b="1" dirty="0" err="1">
                <a:solidFill>
                  <a:schemeClr val="accent1"/>
                </a:solidFill>
              </a:rPr>
              <a:t>họa</a:t>
            </a:r>
            <a:r>
              <a:rPr lang="en-US" b="1" dirty="0">
                <a:solidFill>
                  <a:schemeClr val="accent1"/>
                </a:solidFill>
              </a:rPr>
              <a:t> </a:t>
            </a:r>
            <a:r>
              <a:rPr lang="en-US" b="1" dirty="0" err="1">
                <a:solidFill>
                  <a:schemeClr val="accent1"/>
                </a:solidFill>
              </a:rPr>
              <a:t>máy</a:t>
            </a:r>
            <a:r>
              <a:rPr lang="en-US" b="1" dirty="0">
                <a:solidFill>
                  <a:schemeClr val="accent1"/>
                </a:solidFill>
              </a:rPr>
              <a:t> </a:t>
            </a:r>
            <a:r>
              <a:rPr lang="en-US" b="1" dirty="0" err="1">
                <a:solidFill>
                  <a:schemeClr val="accent1"/>
                </a:solidFill>
              </a:rPr>
              <a:t>tính</a:t>
            </a:r>
            <a:r>
              <a:rPr lang="en-US" b="1" dirty="0">
                <a:solidFill>
                  <a:schemeClr val="accent1"/>
                </a:solidFill>
              </a:rPr>
              <a:t>:</a:t>
            </a:r>
            <a:endParaRPr b="1" dirty="0">
              <a:solidFill>
                <a:schemeClr val="accent1"/>
              </a:solidFill>
            </a:endParaRPr>
          </a:p>
          <a:p>
            <a:pPr marL="133350" lvl="0" indent="0" algn="just">
              <a:buSzPts val="1500"/>
              <a:buNone/>
            </a:pP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1FD19BE-7969-410F-858B-20992A28497D}"/>
              </a:ext>
            </a:extLst>
          </p:cNvPr>
          <p:cNvPicPr>
            <a:picLocks noChangeAspect="1"/>
          </p:cNvPicPr>
          <p:nvPr/>
        </p:nvPicPr>
        <p:blipFill>
          <a:blip r:embed="rId3"/>
          <a:stretch>
            <a:fillRect/>
          </a:stretch>
        </p:blipFill>
        <p:spPr>
          <a:xfrm>
            <a:off x="469045" y="2010284"/>
            <a:ext cx="2825395" cy="1866892"/>
          </a:xfrm>
          <a:prstGeom prst="rect">
            <a:avLst/>
          </a:prstGeom>
        </p:spPr>
      </p:pic>
      <p:pic>
        <p:nvPicPr>
          <p:cNvPr id="5" name="Picture 4">
            <a:extLst>
              <a:ext uri="{FF2B5EF4-FFF2-40B4-BE49-F238E27FC236}">
                <a16:creationId xmlns:a16="http://schemas.microsoft.com/office/drawing/2014/main" id="{74FB7483-5E60-4145-940D-28AF7511494E}"/>
              </a:ext>
            </a:extLst>
          </p:cNvPr>
          <p:cNvPicPr>
            <a:picLocks noChangeAspect="1"/>
          </p:cNvPicPr>
          <p:nvPr/>
        </p:nvPicPr>
        <p:blipFill>
          <a:blip r:embed="rId4"/>
          <a:stretch>
            <a:fillRect/>
          </a:stretch>
        </p:blipFill>
        <p:spPr>
          <a:xfrm>
            <a:off x="3299104" y="2005436"/>
            <a:ext cx="2817244" cy="1866891"/>
          </a:xfrm>
          <a:prstGeom prst="rect">
            <a:avLst/>
          </a:prstGeom>
        </p:spPr>
      </p:pic>
      <p:pic>
        <p:nvPicPr>
          <p:cNvPr id="9" name="Picture 8">
            <a:extLst>
              <a:ext uri="{FF2B5EF4-FFF2-40B4-BE49-F238E27FC236}">
                <a16:creationId xmlns:a16="http://schemas.microsoft.com/office/drawing/2014/main" id="{6B2EC352-8F4B-4023-A573-6FEFC8F82F1D}"/>
              </a:ext>
            </a:extLst>
          </p:cNvPr>
          <p:cNvPicPr>
            <a:picLocks noChangeAspect="1"/>
          </p:cNvPicPr>
          <p:nvPr/>
        </p:nvPicPr>
        <p:blipFill>
          <a:blip r:embed="rId5"/>
          <a:stretch>
            <a:fillRect/>
          </a:stretch>
        </p:blipFill>
        <p:spPr>
          <a:xfrm>
            <a:off x="6116347" y="2010284"/>
            <a:ext cx="2715953" cy="1862043"/>
          </a:xfrm>
          <a:prstGeom prst="rect">
            <a:avLst/>
          </a:prstGeom>
        </p:spPr>
      </p:pic>
    </p:spTree>
    <p:extLst>
      <p:ext uri="{BB962C8B-B14F-4D97-AF65-F5344CB8AC3E}">
        <p14:creationId xmlns:p14="http://schemas.microsoft.com/office/powerpoint/2010/main" val="16233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2" end="2"/>
                                            </p:txEl>
                                          </p:spTgt>
                                        </p:tgtEl>
                                        <p:attrNameLst>
                                          <p:attrName>style.visibility</p:attrName>
                                        </p:attrNameLst>
                                      </p:cBhvr>
                                      <p:to>
                                        <p:strVal val="visible"/>
                                      </p:to>
                                    </p:set>
                                    <p:animEffect transition="in" filter="fade">
                                      <p:cBhvr>
                                        <p:cTn id="12" dur="500"/>
                                        <p:tgtEl>
                                          <p:spTgt spid="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457200" lvl="0" algn="l" rtl="0">
              <a:spcBef>
                <a:spcPts val="0"/>
              </a:spcBef>
              <a:spcAft>
                <a:spcPts val="0"/>
              </a:spcAft>
              <a:buSzPts val="3600"/>
            </a:pPr>
            <a:r>
              <a:rPr lang="en-US" dirty="0">
                <a:latin typeface="Open Sans"/>
                <a:ea typeface="Open Sans"/>
                <a:cs typeface="Open Sans"/>
                <a:sym typeface="Open Sans"/>
              </a:rPr>
              <a:t>Applications</a:t>
            </a:r>
            <a:endParaRPr dirty="0">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478713"/>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Clr>
                <a:schemeClr val="accent1"/>
              </a:buClr>
              <a:buSzPts val="1800"/>
              <a:buNone/>
            </a:pPr>
            <a:r>
              <a:rPr lang="en-US" b="1" dirty="0">
                <a:solidFill>
                  <a:schemeClr val="accent1"/>
                </a:solidFill>
              </a:rPr>
              <a:t>3. </a:t>
            </a:r>
            <a:r>
              <a:rPr lang="en-US" b="1" dirty="0" err="1">
                <a:solidFill>
                  <a:schemeClr val="accent1"/>
                </a:solidFill>
              </a:rPr>
              <a:t>Hệ</a:t>
            </a:r>
            <a:r>
              <a:rPr lang="en-US" b="1" dirty="0">
                <a:solidFill>
                  <a:schemeClr val="accent1"/>
                </a:solidFill>
              </a:rPr>
              <a:t> </a:t>
            </a:r>
            <a:r>
              <a:rPr lang="en-US" b="1" dirty="0" err="1">
                <a:solidFill>
                  <a:schemeClr val="accent1"/>
                </a:solidFill>
              </a:rPr>
              <a:t>thống</a:t>
            </a:r>
            <a:r>
              <a:rPr lang="en-US" b="1" dirty="0">
                <a:solidFill>
                  <a:schemeClr val="accent1"/>
                </a:solidFill>
              </a:rPr>
              <a:t> </a:t>
            </a:r>
            <a:r>
              <a:rPr lang="en-US" b="1" dirty="0" err="1">
                <a:solidFill>
                  <a:schemeClr val="accent1"/>
                </a:solidFill>
              </a:rPr>
              <a:t>thông</a:t>
            </a:r>
            <a:r>
              <a:rPr lang="en-US" b="1" dirty="0">
                <a:solidFill>
                  <a:schemeClr val="accent1"/>
                </a:solidFill>
              </a:rPr>
              <a:t> tin </a:t>
            </a:r>
            <a:r>
              <a:rPr lang="en-US" b="1" dirty="0" err="1">
                <a:solidFill>
                  <a:schemeClr val="accent1"/>
                </a:solidFill>
              </a:rPr>
              <a:t>địa</a:t>
            </a:r>
            <a:r>
              <a:rPr lang="en-US" b="1" dirty="0">
                <a:solidFill>
                  <a:schemeClr val="accent1"/>
                </a:solidFill>
              </a:rPr>
              <a:t> </a:t>
            </a:r>
            <a:r>
              <a:rPr lang="en-US" b="1" dirty="0" err="1">
                <a:solidFill>
                  <a:schemeClr val="accent1"/>
                </a:solidFill>
              </a:rPr>
              <a:t>lý</a:t>
            </a:r>
            <a:r>
              <a:rPr lang="en-US" b="1" dirty="0">
                <a:solidFill>
                  <a:schemeClr val="accent1"/>
                </a:solidFill>
              </a:rPr>
              <a:t>:</a:t>
            </a:r>
            <a:r>
              <a:rPr lang="en" b="1" dirty="0"/>
              <a:t>	</a:t>
            </a:r>
            <a:endParaRPr lang="en-US" b="1" dirty="0"/>
          </a:p>
          <a:p>
            <a:pPr marL="0" lvl="0" indent="0" algn="l" rtl="0">
              <a:spcBef>
                <a:spcPts val="1600"/>
              </a:spcBef>
              <a:spcAft>
                <a:spcPts val="1600"/>
              </a:spcAft>
              <a:buNone/>
            </a:pPr>
            <a:r>
              <a:rPr lang="en" b="1" dirty="0"/>
              <a:t> </a:t>
            </a:r>
            <a:endParaRPr b="1" dirty="0"/>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GIS (Geographic Information System) | National Geographic Society">
            <a:extLst>
              <a:ext uri="{FF2B5EF4-FFF2-40B4-BE49-F238E27FC236}">
                <a16:creationId xmlns:a16="http://schemas.microsoft.com/office/drawing/2014/main" id="{334685B6-A287-4262-975B-49C6F8BB3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23" y="1858938"/>
            <a:ext cx="3293430" cy="2910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S Evolution and Future Trends">
            <a:extLst>
              <a:ext uri="{FF2B5EF4-FFF2-40B4-BE49-F238E27FC236}">
                <a16:creationId xmlns:a16="http://schemas.microsoft.com/office/drawing/2014/main" id="{5D07823B-3163-444A-85A6-3A112665A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500" y="1040875"/>
            <a:ext cx="4829789" cy="362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500"/>
                                        <p:tgtEl>
                                          <p:spTgt spid="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8"/>
        <p:cNvGrpSpPr/>
        <p:nvPr/>
      </p:nvGrpSpPr>
      <p:grpSpPr>
        <a:xfrm>
          <a:off x="0" y="0"/>
          <a:ext cx="0" cy="0"/>
          <a:chOff x="0" y="0"/>
          <a:chExt cx="0" cy="0"/>
        </a:xfrm>
      </p:grpSpPr>
      <p:sp>
        <p:nvSpPr>
          <p:cNvPr id="2419" name="Google Shape;2419;p60"/>
          <p:cNvSpPr txBox="1">
            <a:spLocks noGrp="1"/>
          </p:cNvSpPr>
          <p:nvPr>
            <p:ph type="title"/>
          </p:nvPr>
        </p:nvSpPr>
        <p:spPr>
          <a:xfrm>
            <a:off x="1083640" y="1514167"/>
            <a:ext cx="77040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98007"/>
                </a:solidFill>
              </a:rPr>
              <a:t>THANKS FOR YOUR PARTICIPATION </a:t>
            </a:r>
            <a:r>
              <a:rPr lang="en-US" b="0" i="0">
                <a:solidFill>
                  <a:srgbClr val="050505"/>
                </a:solidFill>
                <a:effectLst/>
                <a:latin typeface="Segoe UI Historic" panose="020B0502040204020203" pitchFamily="34" charset="0"/>
              </a:rPr>
              <a:t>❤️❤️</a:t>
            </a:r>
            <a:endParaRPr lang="en-US">
              <a:solidFill>
                <a:srgbClr val="F98007"/>
              </a:solidFill>
            </a:endParaRPr>
          </a:p>
        </p:txBody>
      </p:sp>
      <p:pic>
        <p:nvPicPr>
          <p:cNvPr id="86018" name="Picture 2" descr="Thank you GIF on Behance">
            <a:extLst>
              <a:ext uri="{FF2B5EF4-FFF2-40B4-BE49-F238E27FC236}">
                <a16:creationId xmlns:a16="http://schemas.microsoft.com/office/drawing/2014/main" id="{3385A1FD-BD0C-4200-9D14-716CDFD361E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1988" y="2161055"/>
            <a:ext cx="2855491" cy="2855491"/>
          </a:xfrm>
          <a:prstGeom prst="rect">
            <a:avLst/>
          </a:prstGeom>
          <a:noFill/>
          <a:extLst>
            <a:ext uri="{909E8E84-426E-40DD-AFC4-6F175D3DCCD1}">
              <a14:hiddenFill xmlns:a14="http://schemas.microsoft.com/office/drawing/2010/main">
                <a:solidFill>
                  <a:srgbClr val="FFFFFF"/>
                </a:solidFill>
              </a14:hiddenFill>
            </a:ext>
          </a:extLst>
        </p:spPr>
      </p:pic>
      <p:pic>
        <p:nvPicPr>
          <p:cNvPr id="86022" name="Picture 6" descr="Any Question? | Meme Dump | Lục Lọi Meme | Cộng đồng meme trực tuyến">
            <a:extLst>
              <a:ext uri="{FF2B5EF4-FFF2-40B4-BE49-F238E27FC236}">
                <a16:creationId xmlns:a16="http://schemas.microsoft.com/office/drawing/2014/main" id="{828E7071-DF85-401B-91D0-75DFDCF48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270" y="2445369"/>
            <a:ext cx="3948370" cy="2286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fade">
                                      <p:cBhvr>
                                        <p:cTn id="12"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1594858" y="1885990"/>
            <a:ext cx="3254181"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a:solidFill>
                  <a:schemeClr val="tx1">
                    <a:lumMod val="75000"/>
                  </a:schemeClr>
                </a:solidFill>
                <a:effectLst/>
                <a:latin typeface="Odibee Sans" panose="020B0604020202020204" charset="0"/>
                <a:ea typeface="Open Sans" panose="020B0606030504020204" pitchFamily="34" charset="0"/>
                <a:cs typeface="Open Sans" panose="020B0606030504020204" pitchFamily="34" charset="0"/>
              </a:rPr>
              <a:t>ELEMENTARY OPERATIONS</a:t>
            </a:r>
            <a:endParaRPr>
              <a:solidFill>
                <a:schemeClr val="tx1">
                  <a:lumMod val="75000"/>
                </a:schemeClr>
              </a:solidFill>
              <a:latin typeface="Odibee Sans" panose="020B0604020202020204" charset="0"/>
              <a:ea typeface="Open Sans" panose="020B0606030504020204" pitchFamily="34" charset="0"/>
              <a:cs typeface="Open Sans" panose="020B0606030504020204" pitchFamily="34" charset="0"/>
            </a:endParaRPr>
          </a:p>
        </p:txBody>
      </p:sp>
      <p:sp>
        <p:nvSpPr>
          <p:cNvPr id="1778" name="Google Shape;1778;p33"/>
          <p:cNvSpPr txBox="1">
            <a:spLocks noGrp="1"/>
          </p:cNvSpPr>
          <p:nvPr>
            <p:ph type="title" idx="2"/>
          </p:nvPr>
        </p:nvSpPr>
        <p:spPr>
          <a:xfrm>
            <a:off x="894625" y="1942107"/>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1594858" y="2221927"/>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Point, Vector, Line, Circle and Operations.</a:t>
            </a:r>
            <a:endParaRPr/>
          </a:p>
        </p:txBody>
      </p:sp>
      <p:sp>
        <p:nvSpPr>
          <p:cNvPr id="1780" name="Google Shape;1780;p33"/>
          <p:cNvSpPr txBox="1">
            <a:spLocks noGrp="1"/>
          </p:cNvSpPr>
          <p:nvPr>
            <p:ph type="title" idx="3"/>
          </p:nvPr>
        </p:nvSpPr>
        <p:spPr>
          <a:xfrm>
            <a:off x="5596350" y="1885990"/>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tx1">
                    <a:lumMod val="75000"/>
                  </a:schemeClr>
                </a:solidFill>
              </a:rPr>
              <a:t>SWEEP-LINE</a:t>
            </a:r>
            <a:endParaRPr>
              <a:solidFill>
                <a:schemeClr val="tx1">
                  <a:lumMod val="75000"/>
                </a:schemeClr>
              </a:solidFill>
            </a:endParaRPr>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96350" y="2151321"/>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What is sweep line?</a:t>
            </a:r>
            <a:endParaRPr/>
          </a:p>
        </p:txBody>
      </p:sp>
      <p:sp>
        <p:nvSpPr>
          <p:cNvPr id="1783" name="Google Shape;1783;p33"/>
          <p:cNvSpPr txBox="1">
            <a:spLocks noGrp="1"/>
          </p:cNvSpPr>
          <p:nvPr>
            <p:ph type="title" idx="6"/>
          </p:nvPr>
        </p:nvSpPr>
        <p:spPr>
          <a:xfrm>
            <a:off x="1794125" y="3345853"/>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lumMod val="75000"/>
                  </a:schemeClr>
                </a:solidFill>
              </a:rPr>
              <a:t>POLYGON</a:t>
            </a:r>
            <a:endParaRPr>
              <a:solidFill>
                <a:schemeClr val="tx1">
                  <a:lumMod val="75000"/>
                </a:schemeClr>
              </a:solidFill>
            </a:endParaRPr>
          </a:p>
        </p:txBody>
      </p:sp>
      <p:sp>
        <p:nvSpPr>
          <p:cNvPr id="1784" name="Google Shape;1784;p33"/>
          <p:cNvSpPr txBox="1">
            <a:spLocks noGrp="1"/>
          </p:cNvSpPr>
          <p:nvPr>
            <p:ph type="title" idx="7"/>
          </p:nvPr>
        </p:nvSpPr>
        <p:spPr>
          <a:xfrm>
            <a:off x="964624" y="3301612"/>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1766644" y="3652612"/>
            <a:ext cx="264957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Polygon</a:t>
            </a:r>
            <a:r>
              <a:rPr lang="vi-VN"/>
              <a:t>, </a:t>
            </a:r>
            <a:r>
              <a:rPr lang="vi-VN" dirty="0" err="1"/>
              <a:t>Polygon</a:t>
            </a:r>
            <a:r>
              <a:rPr lang="vi-VN"/>
              <a:t> </a:t>
            </a:r>
            <a:r>
              <a:rPr lang="vi-VN" dirty="0" err="1"/>
              <a:t>Polygon</a:t>
            </a:r>
            <a:r>
              <a:rPr lang="vi-VN"/>
              <a:t>!</a:t>
            </a:r>
            <a:endParaRPr/>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784;p33">
            <a:extLst>
              <a:ext uri="{FF2B5EF4-FFF2-40B4-BE49-F238E27FC236}">
                <a16:creationId xmlns:a16="http://schemas.microsoft.com/office/drawing/2014/main" id="{57BC37A9-FFE1-4C28-8E67-37916974500D}"/>
              </a:ext>
            </a:extLst>
          </p:cNvPr>
          <p:cNvSpPr txBox="1">
            <a:spLocks/>
          </p:cNvSpPr>
          <p:nvPr/>
        </p:nvSpPr>
        <p:spPr>
          <a:xfrm>
            <a:off x="4774650" y="3345853"/>
            <a:ext cx="821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dibee Sans"/>
              <a:buNone/>
              <a:defRPr sz="5000" b="1" i="0" u="none" strike="noStrike" cap="none">
                <a:solidFill>
                  <a:schemeClr val="dk2"/>
                </a:solidFill>
                <a:latin typeface="Odibee Sans"/>
                <a:ea typeface="Odibee Sans"/>
                <a:cs typeface="Odibee Sans"/>
                <a:sym typeface="Odibee Sans"/>
              </a:defRPr>
            </a:lvl1pPr>
            <a:lvl2pPr marR="0" lvl="1"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2pPr>
            <a:lvl3pPr marR="0" lvl="2"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3pPr>
            <a:lvl4pPr marR="0" lvl="3"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4pPr>
            <a:lvl5pPr marR="0" lvl="4"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5pPr>
            <a:lvl6pPr marR="0" lvl="5"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6pPr>
            <a:lvl7pPr marR="0" lvl="6"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7pPr>
            <a:lvl8pPr marR="0" lvl="7"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8pPr>
            <a:lvl9pPr marR="0" lvl="8" algn="l" rtl="0">
              <a:lnSpc>
                <a:spcPct val="100000"/>
              </a:lnSpc>
              <a:spcBef>
                <a:spcPts val="0"/>
              </a:spcBef>
              <a:spcAft>
                <a:spcPts val="0"/>
              </a:spcAft>
              <a:buClr>
                <a:schemeClr val="dk2"/>
              </a:buClr>
              <a:buSzPts val="3000"/>
              <a:buFont typeface="Odibee Sans"/>
              <a:buNone/>
              <a:defRPr sz="3000" b="0" i="0" u="none" strike="noStrike" cap="none">
                <a:solidFill>
                  <a:schemeClr val="dk2"/>
                </a:solidFill>
                <a:latin typeface="Odibee Sans"/>
                <a:ea typeface="Odibee Sans"/>
                <a:cs typeface="Odibee Sans"/>
                <a:sym typeface="Odibee Sans"/>
              </a:defRPr>
            </a:lvl9pPr>
          </a:lstStyle>
          <a:p>
            <a:r>
              <a:rPr lang="en" dirty="0"/>
              <a:t>04</a:t>
            </a:r>
          </a:p>
        </p:txBody>
      </p:sp>
      <p:sp>
        <p:nvSpPr>
          <p:cNvPr id="20" name="Google Shape;1783;p33">
            <a:extLst>
              <a:ext uri="{FF2B5EF4-FFF2-40B4-BE49-F238E27FC236}">
                <a16:creationId xmlns:a16="http://schemas.microsoft.com/office/drawing/2014/main" id="{C33BFD7D-4C41-450C-A526-87293713D3E4}"/>
              </a:ext>
            </a:extLst>
          </p:cNvPr>
          <p:cNvSpPr txBox="1">
            <a:spLocks/>
          </p:cNvSpPr>
          <p:nvPr/>
        </p:nvSpPr>
        <p:spPr>
          <a:xfrm>
            <a:off x="5596350" y="3205628"/>
            <a:ext cx="2336400" cy="43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dibee Sans"/>
              <a:buNone/>
              <a:defRPr sz="2400" b="1" i="0" u="none" strike="noStrike" cap="none">
                <a:solidFill>
                  <a:schemeClr val="dk1"/>
                </a:solidFill>
                <a:latin typeface="Odibee Sans"/>
                <a:ea typeface="Odibee Sans"/>
                <a:cs typeface="Odibee Sans"/>
                <a:sym typeface="Odibee Sans"/>
              </a:defRPr>
            </a:lvl1pPr>
            <a:lvl2pPr marR="0" lvl="1"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2pPr>
            <a:lvl3pPr marR="0" lvl="2"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3pPr>
            <a:lvl4pPr marR="0" lvl="3"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4pPr>
            <a:lvl5pPr marR="0" lvl="4"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5pPr>
            <a:lvl6pPr marR="0" lvl="5"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6pPr>
            <a:lvl7pPr marR="0" lvl="6"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7pPr>
            <a:lvl8pPr marR="0" lvl="7"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8pPr>
            <a:lvl9pPr marR="0" lvl="8" algn="l" rtl="0">
              <a:lnSpc>
                <a:spcPct val="100000"/>
              </a:lnSpc>
              <a:spcBef>
                <a:spcPts val="0"/>
              </a:spcBef>
              <a:spcAft>
                <a:spcPts val="0"/>
              </a:spcAft>
              <a:buClr>
                <a:schemeClr val="dk2"/>
              </a:buClr>
              <a:buSzPts val="2400"/>
              <a:buFont typeface="Odibee Sans"/>
              <a:buNone/>
              <a:defRPr sz="2400" b="0" i="0" u="none" strike="noStrike" cap="none">
                <a:solidFill>
                  <a:schemeClr val="dk2"/>
                </a:solidFill>
                <a:latin typeface="Odibee Sans"/>
                <a:ea typeface="Odibee Sans"/>
                <a:cs typeface="Odibee Sans"/>
                <a:sym typeface="Odibee Sans"/>
              </a:defRPr>
            </a:lvl9pPr>
          </a:lstStyle>
          <a:p>
            <a:r>
              <a:rPr lang="en-US" dirty="0">
                <a:solidFill>
                  <a:schemeClr val="tx1">
                    <a:lumMod val="75000"/>
                  </a:schemeClr>
                </a:solidFill>
              </a:rPr>
              <a:t>APPLICATIONS</a:t>
            </a:r>
          </a:p>
        </p:txBody>
      </p:sp>
      <p:sp>
        <p:nvSpPr>
          <p:cNvPr id="21" name="Google Shape;1785;p33">
            <a:extLst>
              <a:ext uri="{FF2B5EF4-FFF2-40B4-BE49-F238E27FC236}">
                <a16:creationId xmlns:a16="http://schemas.microsoft.com/office/drawing/2014/main" id="{83C40715-27F2-4DCB-980F-6891BBE09BDE}"/>
              </a:ext>
            </a:extLst>
          </p:cNvPr>
          <p:cNvSpPr txBox="1">
            <a:spLocks/>
          </p:cNvSpPr>
          <p:nvPr/>
        </p:nvSpPr>
        <p:spPr>
          <a:xfrm>
            <a:off x="5491522" y="3594678"/>
            <a:ext cx="3312236"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1pPr>
            <a:lvl2pPr marL="914400" marR="0" lvl="1"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0" indent="0"/>
            <a:r>
              <a:rPr lang="en-US" dirty="0"/>
              <a:t>Applications of Geometry in </a:t>
            </a:r>
          </a:p>
          <a:p>
            <a:pPr marL="0" indent="0"/>
            <a:r>
              <a:rPr lang="en-US" dirty="0"/>
              <a:t>Machine Learning, Computer Vision,..</a:t>
            </a:r>
            <a:endParaRPr lang="vi-V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36"/>
          <p:cNvSpPr txBox="1">
            <a:spLocks noGrp="1"/>
          </p:cNvSpPr>
          <p:nvPr>
            <p:ph type="title"/>
          </p:nvPr>
        </p:nvSpPr>
        <p:spPr>
          <a:xfrm>
            <a:off x="741861" y="2562718"/>
            <a:ext cx="7786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rgbClr val="F98007"/>
                </a:solidFill>
                <a:latin typeface="Odibee Sans" panose="020B0604020202020204" charset="0"/>
                <a:ea typeface="Open Sans" panose="020B0606030504020204" pitchFamily="34" charset="0"/>
                <a:cs typeface="Open Sans" panose="020B0606030504020204" pitchFamily="34" charset="0"/>
              </a:rPr>
              <a:t>ELEMENTARY </a:t>
            </a:r>
            <a:br>
              <a:rPr lang="vi-VN">
                <a:solidFill>
                  <a:srgbClr val="F98007"/>
                </a:solidFill>
                <a:latin typeface="Odibee Sans" panose="020B0604020202020204" charset="0"/>
                <a:ea typeface="Open Sans" panose="020B0606030504020204" pitchFamily="34" charset="0"/>
                <a:cs typeface="Open Sans" panose="020B0606030504020204" pitchFamily="34" charset="0"/>
              </a:rPr>
            </a:br>
            <a:r>
              <a:rPr lang="vi-VN">
                <a:solidFill>
                  <a:srgbClr val="F98007"/>
                </a:solidFill>
                <a:latin typeface="Odibee Sans" panose="020B0604020202020204" charset="0"/>
                <a:ea typeface="Open Sans" panose="020B0606030504020204" pitchFamily="34" charset="0"/>
                <a:cs typeface="Open Sans" panose="020B0606030504020204" pitchFamily="34" charset="0"/>
              </a:rPr>
              <a:t>OPERATIONS</a:t>
            </a:r>
          </a:p>
        </p:txBody>
      </p:sp>
      <p:sp>
        <p:nvSpPr>
          <p:cNvPr id="1826" name="Google Shape;1826;p36"/>
          <p:cNvSpPr txBox="1">
            <a:spLocks noGrp="1"/>
          </p:cNvSpPr>
          <p:nvPr>
            <p:ph type="title" idx="2"/>
          </p:nvPr>
        </p:nvSpPr>
        <p:spPr>
          <a:xfrm>
            <a:off x="2996550" y="12229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98007"/>
                </a:solidFill>
                <a:latin typeface="Odibee Sans" panose="020B0604020202020204" charset="0"/>
                <a:ea typeface="Open Sans" panose="020B0606030504020204" pitchFamily="34" charset="0"/>
                <a:cs typeface="Open Sans" panose="020B0606030504020204" pitchFamily="34" charset="0"/>
              </a:rPr>
              <a:t>01</a:t>
            </a:r>
          </a:p>
        </p:txBody>
      </p:sp>
      <p:grpSp>
        <p:nvGrpSpPr>
          <p:cNvPr id="1828" name="Google Shape;1828;p36"/>
          <p:cNvGrpSpPr/>
          <p:nvPr/>
        </p:nvGrpSpPr>
        <p:grpSpPr>
          <a:xfrm>
            <a:off x="-193691" y="197475"/>
            <a:ext cx="9476341" cy="4824218"/>
            <a:chOff x="-193691" y="197475"/>
            <a:chExt cx="9476341" cy="4824218"/>
          </a:xfrm>
        </p:grpSpPr>
        <p:grpSp>
          <p:nvGrpSpPr>
            <p:cNvPr id="1829" name="Google Shape;1829;p36"/>
            <p:cNvGrpSpPr/>
            <p:nvPr/>
          </p:nvGrpSpPr>
          <p:grpSpPr>
            <a:xfrm>
              <a:off x="-193691" y="3355662"/>
              <a:ext cx="1109152" cy="1666031"/>
              <a:chOff x="2225863" y="2465300"/>
              <a:chExt cx="505700" cy="759600"/>
            </a:xfrm>
          </p:grpSpPr>
          <p:sp>
            <p:nvSpPr>
              <p:cNvPr id="1830" name="Google Shape;1830;p36"/>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6"/>
            <p:cNvSpPr/>
            <p:nvPr/>
          </p:nvSpPr>
          <p:spPr>
            <a:xfrm>
              <a:off x="8004350" y="197475"/>
              <a:ext cx="1278300" cy="287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7201500" y="30347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760900" y="4066225"/>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13300" y="421862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384339" y="670275"/>
              <a:ext cx="841200" cy="84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60101" y="539988"/>
              <a:ext cx="841200" cy="84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36"/>
            <p:cNvGrpSpPr/>
            <p:nvPr/>
          </p:nvGrpSpPr>
          <p:grpSpPr>
            <a:xfrm>
              <a:off x="514245" y="626072"/>
              <a:ext cx="411509" cy="596828"/>
              <a:chOff x="2041313" y="3869325"/>
              <a:chExt cx="195575" cy="283650"/>
            </a:xfrm>
          </p:grpSpPr>
          <p:sp>
            <p:nvSpPr>
              <p:cNvPr id="1847" name="Google Shape;1847;p36"/>
              <p:cNvSpPr/>
              <p:nvPr/>
            </p:nvSpPr>
            <p:spPr>
              <a:xfrm>
                <a:off x="2041313" y="3869325"/>
                <a:ext cx="195575" cy="96125"/>
              </a:xfrm>
              <a:custGeom>
                <a:avLst/>
                <a:gdLst/>
                <a:ahLst/>
                <a:cxnLst/>
                <a:rect l="l" t="t" r="r" b="b"/>
                <a:pathLst>
                  <a:path w="7823" h="3845" extrusionOk="0">
                    <a:moveTo>
                      <a:pt x="4273" y="1"/>
                    </a:moveTo>
                    <a:cubicBezTo>
                      <a:pt x="4202" y="1"/>
                      <a:pt x="4130" y="24"/>
                      <a:pt x="4072" y="71"/>
                    </a:cubicBezTo>
                    <a:lnTo>
                      <a:pt x="143" y="3309"/>
                    </a:lnTo>
                    <a:cubicBezTo>
                      <a:pt x="24" y="3416"/>
                      <a:pt x="0" y="3607"/>
                      <a:pt x="107" y="3726"/>
                    </a:cubicBezTo>
                    <a:cubicBezTo>
                      <a:pt x="167" y="3797"/>
                      <a:pt x="250" y="3845"/>
                      <a:pt x="334" y="3845"/>
                    </a:cubicBezTo>
                    <a:cubicBezTo>
                      <a:pt x="405" y="3845"/>
                      <a:pt x="465" y="3821"/>
                      <a:pt x="524" y="3773"/>
                    </a:cubicBezTo>
                    <a:lnTo>
                      <a:pt x="4251" y="702"/>
                    </a:lnTo>
                    <a:lnTo>
                      <a:pt x="7287" y="3750"/>
                    </a:lnTo>
                    <a:cubicBezTo>
                      <a:pt x="7346" y="3809"/>
                      <a:pt x="7421" y="3839"/>
                      <a:pt x="7495" y="3839"/>
                    </a:cubicBezTo>
                    <a:cubicBezTo>
                      <a:pt x="7570" y="3839"/>
                      <a:pt x="7644" y="3809"/>
                      <a:pt x="7704" y="3750"/>
                    </a:cubicBezTo>
                    <a:cubicBezTo>
                      <a:pt x="7823" y="3631"/>
                      <a:pt x="7823" y="3440"/>
                      <a:pt x="7704" y="3333"/>
                    </a:cubicBezTo>
                    <a:lnTo>
                      <a:pt x="4477" y="82"/>
                    </a:lnTo>
                    <a:cubicBezTo>
                      <a:pt x="4422" y="27"/>
                      <a:pt x="434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041313" y="3963125"/>
                <a:ext cx="195575" cy="96100"/>
              </a:xfrm>
              <a:custGeom>
                <a:avLst/>
                <a:gdLst/>
                <a:ahLst/>
                <a:cxnLst/>
                <a:rect l="l" t="t" r="r" b="b"/>
                <a:pathLst>
                  <a:path w="7823" h="3844" extrusionOk="0">
                    <a:moveTo>
                      <a:pt x="4267" y="0"/>
                    </a:moveTo>
                    <a:cubicBezTo>
                      <a:pt x="4198" y="0"/>
                      <a:pt x="4128" y="24"/>
                      <a:pt x="4072" y="69"/>
                    </a:cubicBezTo>
                    <a:lnTo>
                      <a:pt x="143" y="3307"/>
                    </a:lnTo>
                    <a:cubicBezTo>
                      <a:pt x="24" y="3415"/>
                      <a:pt x="0" y="3605"/>
                      <a:pt x="107" y="3736"/>
                    </a:cubicBezTo>
                    <a:cubicBezTo>
                      <a:pt x="167" y="3808"/>
                      <a:pt x="250" y="3843"/>
                      <a:pt x="334" y="3843"/>
                    </a:cubicBezTo>
                    <a:cubicBezTo>
                      <a:pt x="405" y="3843"/>
                      <a:pt x="465" y="3819"/>
                      <a:pt x="524" y="3772"/>
                    </a:cubicBezTo>
                    <a:lnTo>
                      <a:pt x="4251" y="700"/>
                    </a:lnTo>
                    <a:lnTo>
                      <a:pt x="7287" y="3748"/>
                    </a:lnTo>
                    <a:cubicBezTo>
                      <a:pt x="7346" y="3808"/>
                      <a:pt x="7421" y="3837"/>
                      <a:pt x="7495" y="3837"/>
                    </a:cubicBezTo>
                    <a:cubicBezTo>
                      <a:pt x="7570" y="3837"/>
                      <a:pt x="7644" y="3808"/>
                      <a:pt x="7704" y="3748"/>
                    </a:cubicBezTo>
                    <a:cubicBezTo>
                      <a:pt x="7823" y="3629"/>
                      <a:pt x="7823" y="3450"/>
                      <a:pt x="7704" y="3331"/>
                    </a:cubicBezTo>
                    <a:lnTo>
                      <a:pt x="4477" y="93"/>
                    </a:lnTo>
                    <a:cubicBezTo>
                      <a:pt x="4420" y="30"/>
                      <a:pt x="4344" y="0"/>
                      <a:pt x="4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41313" y="4056875"/>
                <a:ext cx="195575" cy="96100"/>
              </a:xfrm>
              <a:custGeom>
                <a:avLst/>
                <a:gdLst/>
                <a:ahLst/>
                <a:cxnLst/>
                <a:rect l="l" t="t" r="r" b="b"/>
                <a:pathLst>
                  <a:path w="7823" h="3844" extrusionOk="0">
                    <a:moveTo>
                      <a:pt x="4267" y="1"/>
                    </a:moveTo>
                    <a:cubicBezTo>
                      <a:pt x="4198" y="1"/>
                      <a:pt x="4128" y="24"/>
                      <a:pt x="4072" y="69"/>
                    </a:cubicBezTo>
                    <a:lnTo>
                      <a:pt x="143" y="3308"/>
                    </a:lnTo>
                    <a:cubicBezTo>
                      <a:pt x="24" y="3415"/>
                      <a:pt x="0" y="3606"/>
                      <a:pt x="107" y="3737"/>
                    </a:cubicBezTo>
                    <a:cubicBezTo>
                      <a:pt x="167" y="3808"/>
                      <a:pt x="250" y="3844"/>
                      <a:pt x="334" y="3844"/>
                    </a:cubicBezTo>
                    <a:cubicBezTo>
                      <a:pt x="405" y="3844"/>
                      <a:pt x="465" y="3820"/>
                      <a:pt x="524" y="3772"/>
                    </a:cubicBezTo>
                    <a:lnTo>
                      <a:pt x="4251" y="700"/>
                    </a:lnTo>
                    <a:lnTo>
                      <a:pt x="7287" y="3748"/>
                    </a:lnTo>
                    <a:cubicBezTo>
                      <a:pt x="7346" y="3808"/>
                      <a:pt x="7421" y="3838"/>
                      <a:pt x="7495" y="3838"/>
                    </a:cubicBezTo>
                    <a:cubicBezTo>
                      <a:pt x="7570" y="3838"/>
                      <a:pt x="7644" y="3808"/>
                      <a:pt x="7704" y="3748"/>
                    </a:cubicBezTo>
                    <a:cubicBezTo>
                      <a:pt x="7823" y="3629"/>
                      <a:pt x="7823" y="3451"/>
                      <a:pt x="7704" y="3332"/>
                    </a:cubicBezTo>
                    <a:lnTo>
                      <a:pt x="4477" y="93"/>
                    </a:lnTo>
                    <a:cubicBezTo>
                      <a:pt x="4420" y="30"/>
                      <a:pt x="4344" y="1"/>
                      <a:pt x="4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
                <a:latin typeface="Open Sans"/>
                <a:ea typeface="Open Sans"/>
                <a:cs typeface="Open Sans"/>
                <a:sym typeface="Open Sans"/>
              </a:rPr>
              <a:t>Điểm và Vector</a:t>
            </a:r>
            <a:endParaRPr>
              <a:latin typeface="Open Sans"/>
              <a:ea typeface="Open Sans"/>
              <a:cs typeface="Open Sans"/>
              <a:sym typeface="Open Sans"/>
            </a:endParaRPr>
          </a:p>
        </p:txBody>
      </p:sp>
      <p:sp>
        <p:nvSpPr>
          <p:cNvPr id="88" name="Google Shape;88;p16"/>
          <p:cNvSpPr txBox="1">
            <a:spLocks noGrp="1"/>
          </p:cNvSpPr>
          <p:nvPr>
            <p:ph type="body" idx="1"/>
          </p:nvPr>
        </p:nvSpPr>
        <p:spPr>
          <a:xfrm>
            <a:off x="311700" y="1266325"/>
            <a:ext cx="51720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Biểu diễn theo dạng vector:</a:t>
            </a:r>
            <a:endParaRPr b="1">
              <a:solidFill>
                <a:schemeClr val="accent1"/>
              </a:solidFill>
            </a:endParaRPr>
          </a:p>
          <a:p>
            <a:pPr marL="457200" lvl="0" indent="-323850" algn="l" rtl="0">
              <a:spcBef>
                <a:spcPts val="0"/>
              </a:spcBef>
              <a:spcAft>
                <a:spcPts val="0"/>
              </a:spcAft>
              <a:buSzPts val="1500"/>
              <a:buChar char="❖"/>
            </a:pPr>
            <a:r>
              <a:rPr lang="en-US">
                <a:solidFill>
                  <a:srgbClr val="000000"/>
                </a:solidFill>
                <a:latin typeface="Calibri" panose="020F0502020204030204" pitchFamily="34" charset="0"/>
                <a:cs typeface="Calibri" panose="020F0502020204030204" pitchFamily="34" charset="0"/>
              </a:rPr>
              <a:t>Với mỗi điểm A(a,b) trên mặt phẳng Oxy, ta có thể biểu diễn bằng một vector </a:t>
            </a:r>
            <a:r>
              <a:rPr lang="en-US" err="1">
                <a:solidFill>
                  <a:srgbClr val="000000"/>
                </a:solidFill>
                <a:latin typeface="Calibri" panose="020F0502020204030204" pitchFamily="34" charset="0"/>
                <a:cs typeface="Calibri" panose="020F0502020204030204" pitchFamily="34" charset="0"/>
              </a:rPr>
              <a:t>có</a:t>
            </a:r>
            <a:r>
              <a:rPr lang="en-US">
                <a:solidFill>
                  <a:srgbClr val="000000"/>
                </a:solidFill>
                <a:latin typeface="Calibri" panose="020F0502020204030204" pitchFamily="34" charset="0"/>
                <a:cs typeface="Calibri" panose="020F0502020204030204" pitchFamily="34" charset="0"/>
              </a:rPr>
              <a:t> </a:t>
            </a:r>
            <a:r>
              <a:rPr lang="en-US" err="1">
                <a:solidFill>
                  <a:srgbClr val="000000"/>
                </a:solidFill>
                <a:latin typeface="Calibri" panose="020F0502020204030204" pitchFamily="34" charset="0"/>
                <a:cs typeface="Calibri" panose="020F0502020204030204" pitchFamily="34" charset="0"/>
              </a:rPr>
              <a:t>dạng</a:t>
            </a:r>
            <a:r>
              <a:rPr lang="en-US">
                <a:solidFill>
                  <a:srgbClr val="000000"/>
                </a:solidFill>
                <a:latin typeface="Calibri" panose="020F0502020204030204" pitchFamily="34" charset="0"/>
                <a:cs typeface="Calibri" panose="020F0502020204030204" pitchFamily="34" charset="0"/>
              </a:rPr>
              <a:t> </a:t>
            </a:r>
            <a:endParaRPr lang="en-US" b="1">
              <a:solidFill>
                <a:srgbClr val="000000"/>
              </a:solidFill>
            </a:endParaRPr>
          </a:p>
          <a:p>
            <a:pPr marL="457200" lvl="0" indent="0" algn="l" rtl="0">
              <a:spcBef>
                <a:spcPts val="1600"/>
              </a:spcBef>
              <a:spcAft>
                <a:spcPts val="0"/>
              </a:spcAft>
              <a:buNone/>
            </a:pPr>
            <a:endParaRPr b="1"/>
          </a:p>
          <a:p>
            <a:pPr marL="0" lvl="0" indent="0" algn="l" rtl="0">
              <a:spcBef>
                <a:spcPts val="1600"/>
              </a:spcBef>
              <a:spcAft>
                <a:spcPts val="0"/>
              </a:spcAft>
              <a:buNone/>
            </a:pPr>
            <a:r>
              <a:rPr lang="en" b="1"/>
              <a:t>	</a:t>
            </a:r>
            <a:endParaRPr b="1"/>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pic>
        <p:nvPicPr>
          <p:cNvPr id="89" name="Google Shape;89;p16"/>
          <p:cNvPicPr preferRelativeResize="0"/>
          <p:nvPr/>
        </p:nvPicPr>
        <p:blipFill>
          <a:blip r:embed="rId4">
            <a:alphaModFix/>
          </a:blip>
          <a:stretch>
            <a:fillRect/>
          </a:stretch>
        </p:blipFill>
        <p:spPr>
          <a:xfrm>
            <a:off x="5513425" y="1325723"/>
            <a:ext cx="3105150" cy="2492050"/>
          </a:xfrm>
          <a:prstGeom prst="rect">
            <a:avLst/>
          </a:prstGeom>
          <a:noFill/>
          <a:ln>
            <a:noFill/>
          </a:ln>
        </p:spPr>
      </p:pic>
      <p:sp>
        <p:nvSpPr>
          <p:cNvPr id="91" name="Google Shape;91;p16"/>
          <p:cNvSpPr txBox="1"/>
          <p:nvPr/>
        </p:nvSpPr>
        <p:spPr>
          <a:xfrm>
            <a:off x="5483700" y="3774067"/>
            <a:ext cx="3105300" cy="707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Open Sans"/>
                <a:ea typeface="Open Sans"/>
                <a:cs typeface="Open Sans"/>
                <a:sym typeface="Open Sans"/>
              </a:rPr>
              <a:t>Hình trên biểu diễn vector v = (5,3)  </a:t>
            </a:r>
            <a:endParaRPr kumimoji="0" sz="13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695D46"/>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000" b="0" i="0" u="none" strike="noStrike" kern="0" cap="none" spc="0" normalizeH="0" baseline="0" noProof="0">
              <a:ln>
                <a:noFill/>
              </a:ln>
              <a:solidFill>
                <a:srgbClr val="695D46"/>
              </a:solidFill>
              <a:effectLst/>
              <a:uLnTx/>
              <a:uFillTx/>
              <a:latin typeface="Open Sans"/>
              <a:ea typeface="Open Sans"/>
              <a:cs typeface="Open Sans"/>
              <a:sym typeface="Open Sans"/>
            </a:endParaRPr>
          </a:p>
        </p:txBody>
      </p:sp>
      <p:grpSp>
        <p:nvGrpSpPr>
          <p:cNvPr id="53" name="Google Shape;1980;p42">
            <a:extLst>
              <a:ext uri="{FF2B5EF4-FFF2-40B4-BE49-F238E27FC236}">
                <a16:creationId xmlns:a16="http://schemas.microsoft.com/office/drawing/2014/main" id="{29A03DC8-9303-46F4-89D9-F5B049DF3711}"/>
              </a:ext>
            </a:extLst>
          </p:cNvPr>
          <p:cNvGrpSpPr/>
          <p:nvPr/>
        </p:nvGrpSpPr>
        <p:grpSpPr>
          <a:xfrm>
            <a:off x="138216" y="197566"/>
            <a:ext cx="775731" cy="753817"/>
            <a:chOff x="5109838" y="3156700"/>
            <a:chExt cx="306625" cy="297975"/>
          </a:xfrm>
        </p:grpSpPr>
        <p:sp>
          <p:nvSpPr>
            <p:cNvPr id="54" name="Google Shape;1981;p42">
              <a:extLst>
                <a:ext uri="{FF2B5EF4-FFF2-40B4-BE49-F238E27FC236}">
                  <a16:creationId xmlns:a16="http://schemas.microsoft.com/office/drawing/2014/main" id="{E78E35A5-139F-4602-91C3-F257FF16A329}"/>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2;p42">
              <a:extLst>
                <a:ext uri="{FF2B5EF4-FFF2-40B4-BE49-F238E27FC236}">
                  <a16:creationId xmlns:a16="http://schemas.microsoft.com/office/drawing/2014/main" id="{60BF25CA-269C-4487-B7B6-6AA730246F2E}"/>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3;p42">
              <a:extLst>
                <a:ext uri="{FF2B5EF4-FFF2-40B4-BE49-F238E27FC236}">
                  <a16:creationId xmlns:a16="http://schemas.microsoft.com/office/drawing/2014/main" id="{B238B827-3D0D-45B4-923A-DA24710C2EE3}"/>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4;p42">
              <a:extLst>
                <a:ext uri="{FF2B5EF4-FFF2-40B4-BE49-F238E27FC236}">
                  <a16:creationId xmlns:a16="http://schemas.microsoft.com/office/drawing/2014/main" id="{071B7FBE-6B8B-4075-9FE2-C943052D469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842;p36">
            <a:extLst>
              <a:ext uri="{FF2B5EF4-FFF2-40B4-BE49-F238E27FC236}">
                <a16:creationId xmlns:a16="http://schemas.microsoft.com/office/drawing/2014/main" id="{26FF8D53-B596-42A6-8A3B-A402374BBCF6}"/>
              </a:ext>
            </a:extLst>
          </p:cNvPr>
          <p:cNvSpPr/>
          <p:nvPr/>
        </p:nvSpPr>
        <p:spPr>
          <a:xfrm>
            <a:off x="7569514" y="163649"/>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43;p36">
            <a:extLst>
              <a:ext uri="{FF2B5EF4-FFF2-40B4-BE49-F238E27FC236}">
                <a16:creationId xmlns:a16="http://schemas.microsoft.com/office/drawing/2014/main" id="{E06A19F1-A2D3-4C1D-B472-A13F62CB83C3}"/>
              </a:ext>
            </a:extLst>
          </p:cNvPr>
          <p:cNvSpPr/>
          <p:nvPr/>
        </p:nvSpPr>
        <p:spPr>
          <a:xfrm>
            <a:off x="7866214" y="377275"/>
            <a:ext cx="593400" cy="5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Picture 6">
            <a:extLst>
              <a:ext uri="{FF2B5EF4-FFF2-40B4-BE49-F238E27FC236}">
                <a16:creationId xmlns:a16="http://schemas.microsoft.com/office/drawing/2014/main" id="{4F5519F7-A599-4E79-9C53-B60C93527C1B}"/>
              </a:ext>
            </a:extLst>
          </p:cNvPr>
          <p:cNvPicPr>
            <a:picLocks noChangeAspect="1"/>
          </p:cNvPicPr>
          <p:nvPr/>
        </p:nvPicPr>
        <p:blipFill>
          <a:blip r:embed="rId5"/>
          <a:stretch>
            <a:fillRect/>
          </a:stretch>
        </p:blipFill>
        <p:spPr>
          <a:xfrm>
            <a:off x="831093" y="2758462"/>
            <a:ext cx="4013428" cy="1622152"/>
          </a:xfrm>
          <a:prstGeom prst="rect">
            <a:avLst/>
          </a:prstGeom>
        </p:spPr>
      </p:pic>
      <p:graphicFrame>
        <p:nvGraphicFramePr>
          <p:cNvPr id="3" name="Object 2">
            <a:extLst>
              <a:ext uri="{FF2B5EF4-FFF2-40B4-BE49-F238E27FC236}">
                <a16:creationId xmlns:a16="http://schemas.microsoft.com/office/drawing/2014/main" id="{BF9DEF49-7DD9-4E6C-B37F-9CD6D168E450}"/>
              </a:ext>
            </a:extLst>
          </p:cNvPr>
          <p:cNvGraphicFramePr>
            <a:graphicFrameLocks noChangeAspect="1"/>
          </p:cNvGraphicFramePr>
          <p:nvPr>
            <p:extLst>
              <p:ext uri="{D42A27DB-BD31-4B8C-83A1-F6EECF244321}">
                <p14:modId xmlns:p14="http://schemas.microsoft.com/office/powerpoint/2010/main" val="3313276038"/>
              </p:ext>
            </p:extLst>
          </p:nvPr>
        </p:nvGraphicFramePr>
        <p:xfrm>
          <a:off x="4572000" y="2000719"/>
          <a:ext cx="1020726" cy="346318"/>
        </p:xfrm>
        <a:graphic>
          <a:graphicData uri="http://schemas.openxmlformats.org/presentationml/2006/ole">
            <mc:AlternateContent xmlns:mc="http://schemas.openxmlformats.org/markup-compatibility/2006">
              <mc:Choice xmlns:v="urn:schemas-microsoft-com:vml" Requires="v">
                <p:oleObj spid="_x0000_s2050" name="Equation" r:id="rId6" imgW="711000" imgH="241200" progId="Equation.DSMT4">
                  <p:embed/>
                </p:oleObj>
              </mc:Choice>
              <mc:Fallback>
                <p:oleObj name="Equation" r:id="rId6" imgW="711000" imgH="241200" progId="Equation.DSMT4">
                  <p:embed/>
                  <p:pic>
                    <p:nvPicPr>
                      <p:cNvPr id="3" name="Object 2">
                        <a:extLst>
                          <a:ext uri="{FF2B5EF4-FFF2-40B4-BE49-F238E27FC236}">
                            <a16:creationId xmlns:a16="http://schemas.microsoft.com/office/drawing/2014/main" id="{BF9DEF49-7DD9-4E6C-B37F-9CD6D168E450}"/>
                          </a:ext>
                        </a:extLst>
                      </p:cNvPr>
                      <p:cNvPicPr/>
                      <p:nvPr/>
                    </p:nvPicPr>
                    <p:blipFill>
                      <a:blip r:embed="rId7"/>
                      <a:stretch>
                        <a:fillRect/>
                      </a:stretch>
                    </p:blipFill>
                    <p:spPr>
                      <a:xfrm>
                        <a:off x="4572000" y="2000719"/>
                        <a:ext cx="1020726" cy="34631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0" y="443483"/>
            <a:ext cx="8520600" cy="707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SzPts val="3600"/>
              <a:buFont typeface="Open Sans"/>
              <a:buAutoNum type="alphaUcPeriod"/>
            </a:pPr>
            <a:r>
              <a:rPr lang="en">
                <a:latin typeface="Open Sans"/>
                <a:ea typeface="Open Sans"/>
                <a:cs typeface="Open Sans"/>
                <a:sym typeface="Open Sans"/>
              </a:rPr>
              <a:t>Điểm và Vector</a:t>
            </a:r>
            <a:endParaRPr>
              <a:latin typeface="Open Sans"/>
              <a:ea typeface="Open Sans"/>
              <a:cs typeface="Open Sans"/>
              <a:sym typeface="Open Sans"/>
            </a:endParaRPr>
          </a:p>
        </p:txBody>
      </p:sp>
      <p:sp>
        <p:nvSpPr>
          <p:cNvPr id="106" name="Google Shape;106;p18"/>
          <p:cNvSpPr txBox="1">
            <a:spLocks noGrp="1"/>
          </p:cNvSpPr>
          <p:nvPr>
            <p:ph type="body" idx="1"/>
          </p:nvPr>
        </p:nvSpPr>
        <p:spPr>
          <a:xfrm>
            <a:off x="311700" y="1266325"/>
            <a:ext cx="42153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AutoNum type="arabicPeriod"/>
            </a:pPr>
            <a:r>
              <a:rPr lang="en" b="1">
                <a:solidFill>
                  <a:schemeClr val="accent1"/>
                </a:solidFill>
              </a:rPr>
              <a:t>Tính toán với vectơ:</a:t>
            </a:r>
            <a:endParaRPr b="1">
              <a:solidFill>
                <a:schemeClr val="accent1"/>
              </a:solidFill>
            </a:endParaRPr>
          </a:p>
          <a:p>
            <a:pPr marL="457200" lvl="0" indent="-323850" algn="l" rtl="0">
              <a:spcBef>
                <a:spcPts val="0"/>
              </a:spcBef>
              <a:spcAft>
                <a:spcPts val="0"/>
              </a:spcAft>
              <a:buSzPts val="1500"/>
              <a:buChar char="❖"/>
            </a:pPr>
            <a:r>
              <a:rPr lang="en" sz="1500">
                <a:solidFill>
                  <a:schemeClr val="bg2">
                    <a:lumMod val="50000"/>
                  </a:schemeClr>
                </a:solidFill>
              </a:rPr>
              <a:t>Giả sử có 2 vector u = (1, 0) và v = (3, 2).</a:t>
            </a:r>
            <a:endParaRPr sz="1500">
              <a:solidFill>
                <a:schemeClr val="bg2">
                  <a:lumMod val="50000"/>
                </a:schemeClr>
              </a:solidFill>
            </a:endParaRPr>
          </a:p>
          <a:p>
            <a:pPr marL="457200" lvl="0" indent="-323850" algn="l" rtl="0">
              <a:spcBef>
                <a:spcPts val="0"/>
              </a:spcBef>
              <a:spcAft>
                <a:spcPts val="0"/>
              </a:spcAft>
              <a:buSzPts val="1500"/>
              <a:buChar char="❖"/>
            </a:pPr>
            <a:r>
              <a:rPr lang="en" sz="1500">
                <a:solidFill>
                  <a:schemeClr val="bg2">
                    <a:lumMod val="50000"/>
                  </a:schemeClr>
                </a:solidFill>
              </a:rPr>
              <a:t>Các phép toán cơ bản có thể thực hiện trên 2 vector này :</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Cộng 2 vector.</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Trừ 2 vector.</a:t>
            </a:r>
            <a:endParaRPr sz="1500">
              <a:solidFill>
                <a:schemeClr val="bg2">
                  <a:lumMod val="50000"/>
                </a:schemeClr>
              </a:solidFill>
            </a:endParaRPr>
          </a:p>
          <a:p>
            <a:pPr marL="914400" lvl="1" indent="-323850" algn="l" rtl="0">
              <a:lnSpc>
                <a:spcPct val="150000"/>
              </a:lnSpc>
              <a:spcBef>
                <a:spcPts val="0"/>
              </a:spcBef>
              <a:spcAft>
                <a:spcPts val="0"/>
              </a:spcAft>
              <a:buSzPts val="1500"/>
              <a:buChar char="➢"/>
            </a:pPr>
            <a:r>
              <a:rPr lang="en" sz="1500">
                <a:solidFill>
                  <a:schemeClr val="bg2">
                    <a:lumMod val="50000"/>
                  </a:schemeClr>
                </a:solidFill>
              </a:rPr>
              <a:t>Nhân vector cho một vô hướng.</a:t>
            </a:r>
            <a:endParaRPr sz="1500">
              <a:solidFill>
                <a:schemeClr val="bg2">
                  <a:lumMod val="50000"/>
                </a:schemeClr>
              </a:solidFill>
            </a:endParaRPr>
          </a:p>
          <a:p>
            <a:pPr marL="0" lvl="0" indent="0" algn="l" rtl="0">
              <a:spcBef>
                <a:spcPts val="1600"/>
              </a:spcBef>
              <a:spcAft>
                <a:spcPts val="0"/>
              </a:spcAft>
              <a:buNone/>
            </a:pPr>
            <a:r>
              <a:rPr lang="en" b="1"/>
              <a:t>	</a:t>
            </a:r>
            <a:endParaRPr b="1"/>
          </a:p>
          <a:p>
            <a:pPr marL="0" lvl="0" indent="0" algn="l" rtl="0">
              <a:spcBef>
                <a:spcPts val="1600"/>
              </a:spcBef>
              <a:spcAft>
                <a:spcPts val="0"/>
              </a:spcAft>
              <a:buNone/>
            </a:pPr>
            <a:r>
              <a:rPr lang="en" b="1"/>
              <a:t>	</a:t>
            </a:r>
            <a:endParaRPr b="1"/>
          </a:p>
          <a:p>
            <a:pPr marL="0" lvl="0" indent="0" algn="l" rtl="0">
              <a:spcBef>
                <a:spcPts val="1600"/>
              </a:spcBef>
              <a:spcAft>
                <a:spcPts val="1600"/>
              </a:spcAft>
              <a:buNone/>
            </a:pPr>
            <a:r>
              <a:rPr lang="en" b="1"/>
              <a:t> </a:t>
            </a:r>
            <a:endParaRPr b="1"/>
          </a:p>
        </p:txBody>
      </p:sp>
      <p:sp>
        <p:nvSpPr>
          <p:cNvPr id="108" name="Google Shape;1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a:extLst>
              <a:ext uri="{FF2B5EF4-FFF2-40B4-BE49-F238E27FC236}">
                <a16:creationId xmlns:a16="http://schemas.microsoft.com/office/drawing/2014/main" id="{9C08EB6D-5FE0-48C5-AA58-F0A3197A0E1C}"/>
              </a:ext>
            </a:extLst>
          </p:cNvPr>
          <p:cNvPicPr>
            <a:picLocks noChangeAspect="1"/>
          </p:cNvPicPr>
          <p:nvPr/>
        </p:nvPicPr>
        <p:blipFill>
          <a:blip r:embed="rId3"/>
          <a:stretch>
            <a:fillRect/>
          </a:stretch>
        </p:blipFill>
        <p:spPr>
          <a:xfrm>
            <a:off x="4572000" y="1637544"/>
            <a:ext cx="4323306" cy="2126382"/>
          </a:xfrm>
          <a:prstGeom prst="rect">
            <a:avLst/>
          </a:prstGeom>
        </p:spPr>
      </p:pic>
      <p:grpSp>
        <p:nvGrpSpPr>
          <p:cNvPr id="7" name="Google Shape;1980;p42">
            <a:extLst>
              <a:ext uri="{FF2B5EF4-FFF2-40B4-BE49-F238E27FC236}">
                <a16:creationId xmlns:a16="http://schemas.microsoft.com/office/drawing/2014/main" id="{86E1A137-8A32-4D00-AAAB-94F1ACB8FFB0}"/>
              </a:ext>
            </a:extLst>
          </p:cNvPr>
          <p:cNvGrpSpPr/>
          <p:nvPr/>
        </p:nvGrpSpPr>
        <p:grpSpPr>
          <a:xfrm>
            <a:off x="8472458" y="22573"/>
            <a:ext cx="775731" cy="753817"/>
            <a:chOff x="5109838" y="3156700"/>
            <a:chExt cx="306625" cy="297975"/>
          </a:xfrm>
        </p:grpSpPr>
        <p:sp>
          <p:nvSpPr>
            <p:cNvPr id="8" name="Google Shape;1981;p42">
              <a:extLst>
                <a:ext uri="{FF2B5EF4-FFF2-40B4-BE49-F238E27FC236}">
                  <a16:creationId xmlns:a16="http://schemas.microsoft.com/office/drawing/2014/main" id="{0A528A35-2C0F-4F20-8120-10F59A13AEA7}"/>
                </a:ext>
              </a:extLst>
            </p:cNvPr>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2;p42">
              <a:extLst>
                <a:ext uri="{FF2B5EF4-FFF2-40B4-BE49-F238E27FC236}">
                  <a16:creationId xmlns:a16="http://schemas.microsoft.com/office/drawing/2014/main" id="{E25E1E7C-F411-4F2A-804E-58925E127F91}"/>
                </a:ext>
              </a:extLst>
            </p:cNvPr>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3;p42">
              <a:extLst>
                <a:ext uri="{FF2B5EF4-FFF2-40B4-BE49-F238E27FC236}">
                  <a16:creationId xmlns:a16="http://schemas.microsoft.com/office/drawing/2014/main" id="{CA74CC9B-DAF7-419D-80C3-13E23C2D7C54}"/>
                </a:ext>
              </a:extLst>
            </p:cNvPr>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4;p42">
              <a:extLst>
                <a:ext uri="{FF2B5EF4-FFF2-40B4-BE49-F238E27FC236}">
                  <a16:creationId xmlns:a16="http://schemas.microsoft.com/office/drawing/2014/main" id="{9ECF6E7D-D56D-4F54-820B-DE36B82BF743}"/>
                </a:ext>
              </a:extLst>
            </p:cNvPr>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fade">
                                      <p:cBhvr>
                                        <p:cTn id="12" dur="500"/>
                                        <p:tgtEl>
                                          <p:spTgt spid="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Effect transition="in" filter="fade">
                                      <p:cBhvr>
                                        <p:cTn id="17" dur="500"/>
                                        <p:tgtEl>
                                          <p:spTgt spid="10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xEl>
                                              <p:pRg st="3" end="3"/>
                                            </p:txEl>
                                          </p:spTgt>
                                        </p:tgtEl>
                                        <p:attrNameLst>
                                          <p:attrName>style.visibility</p:attrName>
                                        </p:attrNameLst>
                                      </p:cBhvr>
                                      <p:to>
                                        <p:strVal val="visible"/>
                                      </p:to>
                                    </p:set>
                                    <p:animEffect transition="in" filter="fade">
                                      <p:cBhvr>
                                        <p:cTn id="20" dur="500"/>
                                        <p:tgtEl>
                                          <p:spTgt spid="10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
                                            <p:txEl>
                                              <p:pRg st="4" end="4"/>
                                            </p:txEl>
                                          </p:spTgt>
                                        </p:tgtEl>
                                        <p:attrNameLst>
                                          <p:attrName>style.visibility</p:attrName>
                                        </p:attrNameLst>
                                      </p:cBhvr>
                                      <p:to>
                                        <p:strVal val="visible"/>
                                      </p:to>
                                    </p:set>
                                    <p:animEffect transition="in" filter="fade">
                                      <p:cBhvr>
                                        <p:cTn id="23" dur="500"/>
                                        <p:tgtEl>
                                          <p:spTgt spid="10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6">
                                            <p:txEl>
                                              <p:pRg st="5" end="5"/>
                                            </p:txEl>
                                          </p:spTgt>
                                        </p:tgtEl>
                                        <p:attrNameLst>
                                          <p:attrName>style.visibility</p:attrName>
                                        </p:attrNameLst>
                                      </p:cBhvr>
                                      <p:to>
                                        <p:strVal val="visible"/>
                                      </p:to>
                                    </p:set>
                                    <p:animEffect transition="in" filter="fade">
                                      <p:cBhvr>
                                        <p:cTn id="26" dur="500"/>
                                        <p:tgtEl>
                                          <p:spTgt spid="10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6">
                                            <p:txEl>
                                              <p:pRg st="6" end="6"/>
                                            </p:txEl>
                                          </p:spTgt>
                                        </p:tgtEl>
                                        <p:attrNameLst>
                                          <p:attrName>style.visibility</p:attrName>
                                        </p:attrNameLst>
                                      </p:cBhvr>
                                      <p:to>
                                        <p:strVal val="visible"/>
                                      </p:to>
                                    </p:set>
                                    <p:animEffect transition="in" filter="fade">
                                      <p:cBhvr>
                                        <p:cTn id="31" dur="500"/>
                                        <p:tgtEl>
                                          <p:spTgt spid="10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6">
                                            <p:txEl>
                                              <p:pRg st="7" end="7"/>
                                            </p:txEl>
                                          </p:spTgt>
                                        </p:tgtEl>
                                        <p:attrNameLst>
                                          <p:attrName>style.visibility</p:attrName>
                                        </p:attrNameLst>
                                      </p:cBhvr>
                                      <p:to>
                                        <p:strVal val="visible"/>
                                      </p:to>
                                    </p:set>
                                    <p:animEffect transition="in" filter="fade">
                                      <p:cBhvr>
                                        <p:cTn id="36" dur="500"/>
                                        <p:tgtEl>
                                          <p:spTgt spid="10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6">
                                            <p:txEl>
                                              <p:pRg st="8" end="8"/>
                                            </p:txEl>
                                          </p:spTgt>
                                        </p:tgtEl>
                                        <p:attrNameLst>
                                          <p:attrName>style.visibility</p:attrName>
                                        </p:attrNameLst>
                                      </p:cBhvr>
                                      <p:to>
                                        <p:strVal val="visible"/>
                                      </p:to>
                                    </p:set>
                                    <p:animEffect transition="in" filter="fade">
                                      <p:cBhvr>
                                        <p:cTn id="41" dur="500"/>
                                        <p:tgtEl>
                                          <p:spTgt spid="10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theme/theme1.xml><?xml version="1.0" encoding="utf-8"?>
<a:theme xmlns:a="http://schemas.openxmlformats.org/drawingml/2006/main" name="Mathematics Subject for Middle School - 6th Grade: Geometry and Spatial Sense by Slidesgo">
  <a:themeElements>
    <a:clrScheme name="Simple Light">
      <a:dk1>
        <a:srgbClr val="FF7DAC"/>
      </a:dk1>
      <a:lt1>
        <a:srgbClr val="FFFFFF"/>
      </a:lt1>
      <a:dk2>
        <a:srgbClr val="000000"/>
      </a:dk2>
      <a:lt2>
        <a:srgbClr val="2DD5E3"/>
      </a:lt2>
      <a:accent1>
        <a:srgbClr val="FFDE23"/>
      </a:accent1>
      <a:accent2>
        <a:srgbClr val="E87EFF"/>
      </a:accent2>
      <a:accent3>
        <a:srgbClr val="78909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2554</Words>
  <Application>Microsoft Office PowerPoint</Application>
  <PresentationFormat>On-screen Show (16:9)</PresentationFormat>
  <Paragraphs>404</Paragraphs>
  <Slides>54</Slides>
  <Notes>54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9" baseType="lpstr">
      <vt:lpstr>Cambria Math</vt:lpstr>
      <vt:lpstr>Wingdings</vt:lpstr>
      <vt:lpstr>Calibri</vt:lpstr>
      <vt:lpstr>Arial</vt:lpstr>
      <vt:lpstr>Nunito</vt:lpstr>
      <vt:lpstr>Bebas Neue</vt:lpstr>
      <vt:lpstr>PT Sans Narrow</vt:lpstr>
      <vt:lpstr>Segoe UI Historic</vt:lpstr>
      <vt:lpstr>Consolas</vt:lpstr>
      <vt:lpstr>Open Sans</vt:lpstr>
      <vt:lpstr>Odibee Sans</vt:lpstr>
      <vt:lpstr>Courier New</vt:lpstr>
      <vt:lpstr>Mathematics Subject for Middle School - 6th Grade: Geometry and Spatial Sense by Slidesgo</vt:lpstr>
      <vt:lpstr>Tropic</vt:lpstr>
      <vt:lpstr>Equation</vt:lpstr>
      <vt:lpstr>COMPUTATIONAL GEOMETRY</vt:lpstr>
      <vt:lpstr>GROUP 6</vt:lpstr>
      <vt:lpstr>RANKING SYSTEM</vt:lpstr>
      <vt:lpstr>PowerPoint Presentation</vt:lpstr>
      <vt:lpstr>PowerPoint Presentation</vt:lpstr>
      <vt:lpstr>ELEMENTARY OPERATIONS</vt:lpstr>
      <vt:lpstr>ELEMENTARY  OPERATIONS</vt:lpstr>
      <vt:lpstr>Điểm và Vector</vt:lpstr>
      <vt:lpstr>Điểm và Vector</vt:lpstr>
      <vt:lpstr>B. Tích và góc</vt:lpstr>
      <vt:lpstr>B. Tích và góc</vt:lpstr>
      <vt:lpstr>B. Tích và góc</vt:lpstr>
      <vt:lpstr>B. Tích và góc</vt:lpstr>
      <vt:lpstr>B. Tích và góc</vt:lpstr>
      <vt:lpstr>C. Đường thẳng</vt:lpstr>
      <vt:lpstr>C. Đường thẳng</vt:lpstr>
      <vt:lpstr>PowerPoint Presentation</vt:lpstr>
      <vt:lpstr>PowerPoint Presentation</vt:lpstr>
      <vt:lpstr>D. ĐƯỜNG TRÒN</vt:lpstr>
      <vt:lpstr>PowerPoint Presentation</vt:lpstr>
      <vt:lpstr>PowerPoint Presentation</vt:lpstr>
      <vt:lpstr>E. Khoảng cách</vt:lpstr>
      <vt:lpstr>PowerPoint Presentation</vt:lpstr>
      <vt:lpstr>Một vài hàm tính khoảng cách khác</vt:lpstr>
      <vt:lpstr>F. Tổng các phân đoạn</vt:lpstr>
      <vt:lpstr>Klee’s Algorithm</vt:lpstr>
      <vt:lpstr>PowerPoint Presentation</vt:lpstr>
      <vt:lpstr>SWEEP-LINE</vt:lpstr>
      <vt:lpstr>Sweep-line</vt:lpstr>
      <vt:lpstr>Sweep-line</vt:lpstr>
      <vt:lpstr>PowerPoint Presentation</vt:lpstr>
      <vt:lpstr>F. Sweep-line</vt:lpstr>
      <vt:lpstr>POLYGON</vt:lpstr>
      <vt:lpstr> Đa giác</vt:lpstr>
      <vt:lpstr> Đa giác</vt:lpstr>
      <vt:lpstr> Đa giác</vt:lpstr>
      <vt:lpstr> Đa giác</vt:lpstr>
      <vt:lpstr> Đa giác</vt:lpstr>
      <vt:lpstr> Đa giác</vt:lpstr>
      <vt:lpstr> Đa giác</vt:lpstr>
      <vt:lpstr> Đa giác</vt:lpstr>
      <vt:lpstr> Đa giác</vt:lpstr>
      <vt:lpstr>B. Bao Lồi</vt:lpstr>
      <vt:lpstr>B. Bao Lồi</vt:lpstr>
      <vt:lpstr>B. Bao Lồi</vt:lpstr>
      <vt:lpstr>B. Bao Lồi</vt:lpstr>
      <vt:lpstr>B. Bao Lồi</vt:lpstr>
      <vt:lpstr>B. Bao Lồi</vt:lpstr>
      <vt:lpstr>B. Bao Lồi</vt:lpstr>
      <vt:lpstr>APPLICATIONS</vt:lpstr>
      <vt:lpstr>Applications</vt:lpstr>
      <vt:lpstr>Applications</vt:lpstr>
      <vt:lpstr>Applications</vt:lpstr>
      <vt:lpstr>THANKS FOR YOUR PARTICIPATION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Geometry</dc:title>
  <dc:creator>Hung Nguyen Tien</dc:creator>
  <cp:lastModifiedBy>Nguyễn Tiến Hưng</cp:lastModifiedBy>
  <cp:revision>1</cp:revision>
  <dcterms:modified xsi:type="dcterms:W3CDTF">2021-12-08T05:54:14Z</dcterms:modified>
</cp:coreProperties>
</file>